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media/image7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3" r:id="rId1"/>
  </p:sldMasterIdLst>
  <p:notesMasterIdLst>
    <p:notesMasterId r:id="rId55"/>
  </p:notesMasterIdLst>
  <p:sldIdLst>
    <p:sldId id="256" r:id="rId2"/>
    <p:sldId id="307" r:id="rId3"/>
    <p:sldId id="487" r:id="rId4"/>
    <p:sldId id="258" r:id="rId5"/>
    <p:sldId id="375" r:id="rId6"/>
    <p:sldId id="335" r:id="rId7"/>
    <p:sldId id="336" r:id="rId8"/>
    <p:sldId id="337" r:id="rId9"/>
    <p:sldId id="308" r:id="rId10"/>
    <p:sldId id="488" r:id="rId11"/>
    <p:sldId id="287" r:id="rId12"/>
    <p:sldId id="473" r:id="rId13"/>
    <p:sldId id="290" r:id="rId14"/>
    <p:sldId id="292" r:id="rId15"/>
    <p:sldId id="294" r:id="rId16"/>
    <p:sldId id="289" r:id="rId17"/>
    <p:sldId id="484" r:id="rId18"/>
    <p:sldId id="297" r:id="rId19"/>
    <p:sldId id="274" r:id="rId20"/>
    <p:sldId id="275" r:id="rId21"/>
    <p:sldId id="276" r:id="rId22"/>
    <p:sldId id="317" r:id="rId23"/>
    <p:sldId id="474" r:id="rId24"/>
    <p:sldId id="321" r:id="rId25"/>
    <p:sldId id="314" r:id="rId26"/>
    <p:sldId id="320" r:id="rId27"/>
    <p:sldId id="315" r:id="rId28"/>
    <p:sldId id="329" r:id="rId29"/>
    <p:sldId id="330" r:id="rId30"/>
    <p:sldId id="331" r:id="rId31"/>
    <p:sldId id="332" r:id="rId32"/>
    <p:sldId id="334" r:id="rId33"/>
    <p:sldId id="323" r:id="rId34"/>
    <p:sldId id="489" r:id="rId35"/>
    <p:sldId id="324" r:id="rId36"/>
    <p:sldId id="326" r:id="rId37"/>
    <p:sldId id="305" r:id="rId38"/>
    <p:sldId id="265" r:id="rId39"/>
    <p:sldId id="328" r:id="rId40"/>
    <p:sldId id="309" r:id="rId41"/>
    <p:sldId id="486" r:id="rId42"/>
    <p:sldId id="277" r:id="rId43"/>
    <p:sldId id="490" r:id="rId44"/>
    <p:sldId id="318" r:id="rId45"/>
    <p:sldId id="322" r:id="rId46"/>
    <p:sldId id="261" r:id="rId47"/>
    <p:sldId id="299" r:id="rId48"/>
    <p:sldId id="283" r:id="rId49"/>
    <p:sldId id="301" r:id="rId50"/>
    <p:sldId id="302" r:id="rId51"/>
    <p:sldId id="280" r:id="rId52"/>
    <p:sldId id="281" r:id="rId53"/>
    <p:sldId id="282"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Comic Sans MS" panose="030F0702030302020204" pitchFamily="66" charset="0"/>
      <p:regular r:id="rId61"/>
      <p:bold r:id="rId62"/>
      <p:italic r:id="rId63"/>
      <p:boldItalic r:id="rId64"/>
    </p:embeddedFont>
    <p:embeddedFont>
      <p:font typeface="Comic Sans MS Bold" panose="030F0902030302020204" pitchFamily="66" charset="0"/>
      <p:bold r:id="rId65"/>
    </p:embeddedFont>
    <p:embeddedFont>
      <p:font typeface="Fira Sans" panose="020B0604020202020204" charset="0"/>
      <p:regular r:id="rId66"/>
      <p:italic r:id="rId67"/>
    </p:embeddedFont>
    <p:embeddedFont>
      <p:font typeface="Fira Sans Medium" panose="020B0604020202020204" charset="0"/>
      <p:regular r:id="rId68"/>
      <p: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ram Srinivasan" initials="SS" lastIdx="3" clrIdx="0">
    <p:extLst>
      <p:ext uri="{19B8F6BF-5375-455C-9EA6-DF929625EA0E}">
        <p15:presenceInfo xmlns:p15="http://schemas.microsoft.com/office/powerpoint/2012/main" userId="S::sriramsrinivas@unomaha.edu::afabad7b-105a-4475-a27f-f97f2f622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8B1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92" autoAdjust="0"/>
    <p:restoredTop sz="93933" autoAdjust="0"/>
  </p:normalViewPr>
  <p:slideViewPr>
    <p:cSldViewPr snapToGrid="0">
      <p:cViewPr varScale="1">
        <p:scale>
          <a:sx n="91" d="100"/>
          <a:sy n="91" d="100"/>
        </p:scale>
        <p:origin x="72" y="95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Macintosh%20HD:Users:sanjuktabhowmick:nsf-sparsification:nsf-sparsification16:SparsificationR.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Macintosh%20HD:Users:sanjuktabhowmick:nsf-sparsification:nsf-sparsification16:Sparsification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4459098862642102E-2"/>
          <c:y val="6.0185185185185203E-2"/>
          <c:w val="0.87220756780402497"/>
          <c:h val="0.82246937882764704"/>
        </c:manualLayout>
      </c:layout>
      <c:lineChart>
        <c:grouping val="standard"/>
        <c:varyColors val="0"/>
        <c:ser>
          <c:idx val="0"/>
          <c:order val="0"/>
          <c:tx>
            <c:strRef>
              <c:f>Sheet1!$A$52</c:f>
              <c:strCache>
                <c:ptCount val="1"/>
                <c:pt idx="0">
                  <c:v>LFR19-40K</c:v>
                </c:pt>
              </c:strCache>
            </c:strRef>
          </c:tx>
          <c:spPr>
            <a:ln w="57150" cmpd="sng"/>
          </c:spPr>
          <c:dLbls>
            <c:dLbl>
              <c:idx val="0"/>
              <c:layout>
                <c:manualLayout>
                  <c:x val="-7.24308437276029E-3"/>
                  <c:y val="9.6472521227330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E44-4645-9F3A-96E6E24C5C4E}"/>
                </c:ext>
              </c:extLst>
            </c:dLbl>
            <c:dLbl>
              <c:idx val="1"/>
              <c:layout>
                <c:manualLayout>
                  <c:x val="-1.7951661376681E-2"/>
                  <c:y val="5.40424771690140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44-4645-9F3A-96E6E24C5C4E}"/>
                </c:ext>
              </c:extLst>
            </c:dLbl>
            <c:dLbl>
              <c:idx val="2"/>
              <c:layout>
                <c:manualLayout>
                  <c:x val="-4.9852984575727101E-2"/>
                  <c:y val="3.39440352466534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44-4645-9F3A-96E6E24C5C4E}"/>
                </c:ext>
              </c:extLst>
            </c:dLbl>
            <c:dLbl>
              <c:idx val="3"/>
              <c:layout>
                <c:manualLayout>
                  <c:x val="-4.8735402350078602E-2"/>
                  <c:y val="2.0545073965079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E44-4645-9F3A-96E6E24C5C4E}"/>
                </c:ext>
              </c:extLst>
            </c:dLbl>
            <c:dLbl>
              <c:idx val="4"/>
              <c:layout>
                <c:manualLayout>
                  <c:x val="-1.18324228936924E-2"/>
                  <c:y val="1.6078753537888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E44-4645-9F3A-96E6E24C5C4E}"/>
                </c:ext>
              </c:extLst>
            </c:dLbl>
            <c:numFmt formatCode="#,##0.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Sheet1!$B$51:$F$51</c:f>
              <c:numCache>
                <c:formatCode>General</c:formatCode>
                <c:ptCount val="5"/>
                <c:pt idx="0">
                  <c:v>1</c:v>
                </c:pt>
                <c:pt idx="1">
                  <c:v>2</c:v>
                </c:pt>
                <c:pt idx="2">
                  <c:v>4</c:v>
                </c:pt>
                <c:pt idx="3">
                  <c:v>8</c:v>
                </c:pt>
                <c:pt idx="4">
                  <c:v>16</c:v>
                </c:pt>
              </c:numCache>
            </c:numRef>
          </c:cat>
          <c:val>
            <c:numRef>
              <c:f>Sheet1!$B$52:$F$52</c:f>
              <c:numCache>
                <c:formatCode>General</c:formatCode>
                <c:ptCount val="5"/>
                <c:pt idx="0">
                  <c:v>4.4835459999999996</c:v>
                </c:pt>
                <c:pt idx="1">
                  <c:v>2.4238900000000001</c:v>
                </c:pt>
                <c:pt idx="2">
                  <c:v>1.313655</c:v>
                </c:pt>
                <c:pt idx="3">
                  <c:v>0.71879199999999999</c:v>
                </c:pt>
                <c:pt idx="4">
                  <c:v>0.55539899999999998</c:v>
                </c:pt>
              </c:numCache>
            </c:numRef>
          </c:val>
          <c:smooth val="0"/>
          <c:extLst>
            <c:ext xmlns:c16="http://schemas.microsoft.com/office/drawing/2014/chart" uri="{C3380CC4-5D6E-409C-BE32-E72D297353CC}">
              <c16:uniqueId val="{00000005-1E44-4645-9F3A-96E6E24C5C4E}"/>
            </c:ext>
          </c:extLst>
        </c:ser>
        <c:ser>
          <c:idx val="1"/>
          <c:order val="1"/>
          <c:tx>
            <c:strRef>
              <c:f>Sheet1!$A$53</c:f>
              <c:strCache>
                <c:ptCount val="1"/>
                <c:pt idx="0">
                  <c:v>LFR19-80K</c:v>
                </c:pt>
              </c:strCache>
            </c:strRef>
          </c:tx>
          <c:spPr>
            <a:ln w="57150" cmpd="sng"/>
          </c:spPr>
          <c:dLbls>
            <c:dLbl>
              <c:idx val="0"/>
              <c:layout>
                <c:manualLayout>
                  <c:x val="-1.16084969012931E-2"/>
                  <c:y val="3.8410355673844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E44-4645-9F3A-96E6E24C5C4E}"/>
                </c:ext>
              </c:extLst>
            </c:dLbl>
            <c:dLbl>
              <c:idx val="1"/>
              <c:layout>
                <c:manualLayout>
                  <c:x val="-1.48919819076471E-2"/>
                  <c:y val="1.38454174849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E44-4645-9F3A-96E6E24C5C4E}"/>
                </c:ext>
              </c:extLst>
            </c:dLbl>
            <c:dLbl>
              <c:idx val="2"/>
              <c:layout>
                <c:manualLayout>
                  <c:x val="-4.8323205068749799E-2"/>
                  <c:y val="1.6078753537888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E44-4645-9F3A-96E6E24C5C4E}"/>
                </c:ext>
              </c:extLst>
            </c:dLbl>
            <c:dLbl>
              <c:idx val="3"/>
              <c:layout>
                <c:manualLayout>
                  <c:x val="-4.7205622843101203E-2"/>
                  <c:y val="-3.97502518020020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E44-4645-9F3A-96E6E24C5C4E}"/>
                </c:ext>
              </c:extLst>
            </c:dLbl>
            <c:dLbl>
              <c:idx val="4"/>
              <c:layout>
                <c:manualLayout>
                  <c:x val="4.9951516830584802E-3"/>
                  <c:y val="4.4663204271928799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E44-4645-9F3A-96E6E24C5C4E}"/>
                </c:ext>
              </c:extLst>
            </c:dLbl>
            <c:numFmt formatCode="#,##0.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Sheet1!$B$51:$F$51</c:f>
              <c:numCache>
                <c:formatCode>General</c:formatCode>
                <c:ptCount val="5"/>
                <c:pt idx="0">
                  <c:v>1</c:v>
                </c:pt>
                <c:pt idx="1">
                  <c:v>2</c:v>
                </c:pt>
                <c:pt idx="2">
                  <c:v>4</c:v>
                </c:pt>
                <c:pt idx="3">
                  <c:v>8</c:v>
                </c:pt>
                <c:pt idx="4">
                  <c:v>16</c:v>
                </c:pt>
              </c:numCache>
            </c:numRef>
          </c:cat>
          <c:val>
            <c:numRef>
              <c:f>Sheet1!$B$53:$F$53</c:f>
              <c:numCache>
                <c:formatCode>General</c:formatCode>
                <c:ptCount val="5"/>
                <c:pt idx="0">
                  <c:v>4.5389629999999999</c:v>
                </c:pt>
                <c:pt idx="1">
                  <c:v>2.470947999999999</c:v>
                </c:pt>
                <c:pt idx="2">
                  <c:v>1.3461080000000001</c:v>
                </c:pt>
                <c:pt idx="3">
                  <c:v>0.74369700000000005</c:v>
                </c:pt>
                <c:pt idx="4">
                  <c:v>0.59319100000000002</c:v>
                </c:pt>
              </c:numCache>
            </c:numRef>
          </c:val>
          <c:smooth val="0"/>
          <c:extLst>
            <c:ext xmlns:c16="http://schemas.microsoft.com/office/drawing/2014/chart" uri="{C3380CC4-5D6E-409C-BE32-E72D297353CC}">
              <c16:uniqueId val="{0000000B-1E44-4645-9F3A-96E6E24C5C4E}"/>
            </c:ext>
          </c:extLst>
        </c:ser>
        <c:ser>
          <c:idx val="2"/>
          <c:order val="2"/>
          <c:tx>
            <c:strRef>
              <c:f>Sheet1!$A$54</c:f>
              <c:strCache>
                <c:ptCount val="1"/>
                <c:pt idx="0">
                  <c:v>LFR19-320K</c:v>
                </c:pt>
              </c:strCache>
            </c:strRef>
          </c:tx>
          <c:spPr>
            <a:ln w="57150" cmpd="sng"/>
          </c:spPr>
          <c:dLbls>
            <c:dLbl>
              <c:idx val="0"/>
              <c:layout>
                <c:manualLayout>
                  <c:x val="-1.6421761414624401E-2"/>
                  <c:y val="2.679792256314750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E44-4645-9F3A-96E6E24C5C4E}"/>
                </c:ext>
              </c:extLst>
            </c:dLbl>
            <c:dLbl>
              <c:idx val="1"/>
              <c:layout>
                <c:manualLayout>
                  <c:x val="-2.1011099935556499E-2"/>
                  <c:y val="-2.858462657341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E44-4645-9F3A-96E6E24C5C4E}"/>
                </c:ext>
              </c:extLst>
            </c:dLbl>
            <c:dLbl>
              <c:idx val="2"/>
              <c:layout>
                <c:manualLayout>
                  <c:x val="-3.7838674512307401E-2"/>
                  <c:y val="-3.081761094761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E44-4645-9F3A-96E6E24C5C4E}"/>
                </c:ext>
              </c:extLst>
            </c:dLbl>
            <c:dLbl>
              <c:idx val="3"/>
              <c:layout>
                <c:manualLayout>
                  <c:x val="-5.1759306660563602E-2"/>
                  <c:y val="-6.87813345787451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E44-4645-9F3A-96E6E24C5C4E}"/>
                </c:ext>
              </c:extLst>
            </c:dLbl>
            <c:numFmt formatCode="#,##0.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Sheet1!$B$51:$F$51</c:f>
              <c:numCache>
                <c:formatCode>General</c:formatCode>
                <c:ptCount val="5"/>
                <c:pt idx="0">
                  <c:v>1</c:v>
                </c:pt>
                <c:pt idx="1">
                  <c:v>2</c:v>
                </c:pt>
                <c:pt idx="2">
                  <c:v>4</c:v>
                </c:pt>
                <c:pt idx="3">
                  <c:v>8</c:v>
                </c:pt>
                <c:pt idx="4">
                  <c:v>16</c:v>
                </c:pt>
              </c:numCache>
            </c:numRef>
          </c:cat>
          <c:val>
            <c:numRef>
              <c:f>Sheet1!$B$54:$F$54</c:f>
              <c:numCache>
                <c:formatCode>General</c:formatCode>
                <c:ptCount val="5"/>
                <c:pt idx="0">
                  <c:v>4.6709079999999981</c:v>
                </c:pt>
                <c:pt idx="1">
                  <c:v>2.5179589999999981</c:v>
                </c:pt>
                <c:pt idx="2">
                  <c:v>1.366655</c:v>
                </c:pt>
                <c:pt idx="3">
                  <c:v>0.78064100000000003</c:v>
                </c:pt>
                <c:pt idx="4">
                  <c:v>0.69552400000000003</c:v>
                </c:pt>
              </c:numCache>
            </c:numRef>
          </c:val>
          <c:smooth val="0"/>
          <c:extLst>
            <c:ext xmlns:c16="http://schemas.microsoft.com/office/drawing/2014/chart" uri="{C3380CC4-5D6E-409C-BE32-E72D297353CC}">
              <c16:uniqueId val="{00000010-1E44-4645-9F3A-96E6E24C5C4E}"/>
            </c:ext>
          </c:extLst>
        </c:ser>
        <c:dLbls>
          <c:dLblPos val="t"/>
          <c:showLegendKey val="0"/>
          <c:showVal val="1"/>
          <c:showCatName val="0"/>
          <c:showSerName val="0"/>
          <c:showPercent val="0"/>
          <c:showBubbleSize val="0"/>
        </c:dLbls>
        <c:marker val="1"/>
        <c:smooth val="0"/>
        <c:axId val="2045647000"/>
        <c:axId val="2147340296"/>
      </c:lineChart>
      <c:catAx>
        <c:axId val="2045647000"/>
        <c:scaling>
          <c:orientation val="minMax"/>
        </c:scaling>
        <c:delete val="0"/>
        <c:axPos val="b"/>
        <c:numFmt formatCode="General" sourceLinked="1"/>
        <c:majorTickMark val="out"/>
        <c:minorTickMark val="none"/>
        <c:tickLblPos val="nextTo"/>
        <c:crossAx val="2147340296"/>
        <c:crossesAt val="0.1"/>
        <c:auto val="1"/>
        <c:lblAlgn val="ctr"/>
        <c:lblOffset val="100"/>
        <c:noMultiLvlLbl val="0"/>
      </c:catAx>
      <c:valAx>
        <c:axId val="2147340296"/>
        <c:scaling>
          <c:logBase val="10"/>
          <c:orientation val="minMax"/>
          <c:max val="5"/>
          <c:min val="0.5"/>
        </c:scaling>
        <c:delete val="0"/>
        <c:axPos val="l"/>
        <c:majorGridlines/>
        <c:numFmt formatCode="General" sourceLinked="1"/>
        <c:majorTickMark val="out"/>
        <c:minorTickMark val="none"/>
        <c:tickLblPos val="nextTo"/>
        <c:crossAx val="2045647000"/>
        <c:crosses val="autoZero"/>
        <c:crossBetween val="between"/>
      </c:valAx>
    </c:plotArea>
    <c:legend>
      <c:legendPos val="r"/>
      <c:layout>
        <c:manualLayout>
          <c:xMode val="edge"/>
          <c:yMode val="edge"/>
          <c:x val="0.49166666666666697"/>
          <c:y val="0.15683143773694999"/>
          <c:w val="0.37826984775275102"/>
          <c:h val="0.27892935258092699"/>
        </c:manualLayout>
      </c:layout>
      <c:overlay val="0"/>
    </c:legend>
    <c:plotVisOnly val="1"/>
    <c:dispBlanksAs val="gap"/>
    <c:showDLblsOverMax val="0"/>
  </c:chart>
  <c:txPr>
    <a:bodyPr/>
    <a:lstStyle/>
    <a:p>
      <a:pPr>
        <a:defRPr sz="1000" b="1" i="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4181687417375691E-2"/>
          <c:y val="2.9985972682884506E-2"/>
          <c:w val="0.95077832022139996"/>
          <c:h val="0.91154994910056497"/>
        </c:manualLayout>
      </c:layout>
      <c:lineChart>
        <c:grouping val="standard"/>
        <c:varyColors val="0"/>
        <c:ser>
          <c:idx val="0"/>
          <c:order val="0"/>
          <c:tx>
            <c:strRef>
              <c:f>Sheet1!$A$29</c:f>
              <c:strCache>
                <c:ptCount val="1"/>
                <c:pt idx="0">
                  <c:v>R19-40K</c:v>
                </c:pt>
              </c:strCache>
            </c:strRef>
          </c:tx>
          <c:spPr>
            <a:ln w="57150" cmpd="sng"/>
          </c:spPr>
          <c:dLbls>
            <c:dLbl>
              <c:idx val="0"/>
              <c:layout>
                <c:manualLayout>
                  <c:x val="-4.6817150013144897E-2"/>
                  <c:y val="6.73525301242019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500-4B63-8798-B288AE999AD5}"/>
                </c:ext>
              </c:extLst>
            </c:dLbl>
            <c:dLbl>
              <c:idx val="1"/>
              <c:layout>
                <c:manualLayout>
                  <c:x val="-6.9775123039217096E-2"/>
                  <c:y val="4.6131869948083502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500-4B63-8798-B288AE999AD5}"/>
                </c:ext>
              </c:extLst>
            </c:dLbl>
            <c:dLbl>
              <c:idx val="2"/>
              <c:layout>
                <c:manualLayout>
                  <c:x val="-7.6974012647385598E-2"/>
                  <c:y val="-6.45846179273168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500-4B63-8798-B288AE999AD5}"/>
                </c:ext>
              </c:extLst>
            </c:dLbl>
            <c:dLbl>
              <c:idx val="3"/>
              <c:layout>
                <c:manualLayout>
                  <c:x val="-6.8339189651419593E-2"/>
                  <c:y val="-4.152049916862660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500-4B63-8798-B288AE999AD5}"/>
                </c:ext>
              </c:extLst>
            </c:dLbl>
            <c:numFmt formatCode="#,##0.00" sourceLinked="0"/>
            <c:spPr>
              <a:noFill/>
              <a:ln>
                <a:noFill/>
              </a:ln>
              <a:effectLst/>
            </c:spPr>
            <c:txPr>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Sheet1!$B$28:$F$28</c:f>
              <c:numCache>
                <c:formatCode>General</c:formatCode>
                <c:ptCount val="5"/>
                <c:pt idx="0">
                  <c:v>1</c:v>
                </c:pt>
                <c:pt idx="1">
                  <c:v>2</c:v>
                </c:pt>
                <c:pt idx="2">
                  <c:v>4</c:v>
                </c:pt>
                <c:pt idx="3">
                  <c:v>8</c:v>
                </c:pt>
                <c:pt idx="4">
                  <c:v>16</c:v>
                </c:pt>
              </c:numCache>
            </c:numRef>
          </c:cat>
          <c:val>
            <c:numRef>
              <c:f>Sheet1!$B$29:$F$29</c:f>
              <c:numCache>
                <c:formatCode>General</c:formatCode>
                <c:ptCount val="5"/>
                <c:pt idx="0">
                  <c:v>4.1215939999999964</c:v>
                </c:pt>
                <c:pt idx="1">
                  <c:v>2.2115550000000002</c:v>
                </c:pt>
                <c:pt idx="2">
                  <c:v>1.169225</c:v>
                </c:pt>
                <c:pt idx="3">
                  <c:v>0.60775000000000001</c:v>
                </c:pt>
                <c:pt idx="4">
                  <c:v>0.49737399999999998</c:v>
                </c:pt>
              </c:numCache>
            </c:numRef>
          </c:val>
          <c:smooth val="0"/>
          <c:extLst>
            <c:ext xmlns:c16="http://schemas.microsoft.com/office/drawing/2014/chart" uri="{C3380CC4-5D6E-409C-BE32-E72D297353CC}">
              <c16:uniqueId val="{00000004-3500-4B63-8798-B288AE999AD5}"/>
            </c:ext>
          </c:extLst>
        </c:ser>
        <c:ser>
          <c:idx val="1"/>
          <c:order val="1"/>
          <c:tx>
            <c:strRef>
              <c:f>Sheet1!$A$30</c:f>
              <c:strCache>
                <c:ptCount val="1"/>
                <c:pt idx="0">
                  <c:v>R19-80K</c:v>
                </c:pt>
              </c:strCache>
            </c:strRef>
          </c:tx>
          <c:spPr>
            <a:ln w="57150" cmpd="sng"/>
          </c:spPr>
          <c:dLbls>
            <c:dLbl>
              <c:idx val="0"/>
              <c:layout>
                <c:manualLayout>
                  <c:x val="-5.1125176325586802E-2"/>
                  <c:y val="1.66074731813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00-4B63-8798-B288AE999AD5}"/>
                </c:ext>
              </c:extLst>
            </c:dLbl>
            <c:dLbl>
              <c:idx val="1"/>
              <c:layout>
                <c:manualLayout>
                  <c:x val="-9.4611716216865607E-3"/>
                  <c:y val="3.27536276631393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500-4B63-8798-B288AE999AD5}"/>
                </c:ext>
              </c:extLst>
            </c:dLbl>
            <c:dLbl>
              <c:idx val="2"/>
              <c:layout>
                <c:manualLayout>
                  <c:x val="-8.0437824559221292E-3"/>
                  <c:y val="5.0745056942891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00-4B63-8798-B288AE999AD5}"/>
                </c:ext>
              </c:extLst>
            </c:dLbl>
            <c:dLbl>
              <c:idx val="3"/>
              <c:layout>
                <c:manualLayout>
                  <c:x val="-2.2404247079143701E-2"/>
                  <c:y val="-3.41377653831169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500-4B63-8798-B288AE999AD5}"/>
                </c:ext>
              </c:extLst>
            </c:dLbl>
            <c:numFmt formatCode="#,##0.00" sourceLinked="0"/>
            <c:spPr>
              <a:noFill/>
              <a:ln>
                <a:noFill/>
              </a:ln>
              <a:effectLst/>
            </c:spPr>
            <c:txPr>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Sheet1!$B$28:$F$28</c:f>
              <c:numCache>
                <c:formatCode>General</c:formatCode>
                <c:ptCount val="5"/>
                <c:pt idx="0">
                  <c:v>1</c:v>
                </c:pt>
                <c:pt idx="1">
                  <c:v>2</c:v>
                </c:pt>
                <c:pt idx="2">
                  <c:v>4</c:v>
                </c:pt>
                <c:pt idx="3">
                  <c:v>8</c:v>
                </c:pt>
                <c:pt idx="4">
                  <c:v>16</c:v>
                </c:pt>
              </c:numCache>
            </c:numRef>
          </c:cat>
          <c:val>
            <c:numRef>
              <c:f>Sheet1!$B$30:$F$30</c:f>
              <c:numCache>
                <c:formatCode>General</c:formatCode>
                <c:ptCount val="5"/>
                <c:pt idx="0">
                  <c:v>4.1772239999999998</c:v>
                </c:pt>
                <c:pt idx="1">
                  <c:v>2.2407710000000001</c:v>
                </c:pt>
                <c:pt idx="2">
                  <c:v>1.1806950000000001</c:v>
                </c:pt>
                <c:pt idx="3">
                  <c:v>0.61724599999999996</c:v>
                </c:pt>
                <c:pt idx="4">
                  <c:v>0.62345499999999998</c:v>
                </c:pt>
              </c:numCache>
            </c:numRef>
          </c:val>
          <c:smooth val="0"/>
          <c:extLst>
            <c:ext xmlns:c16="http://schemas.microsoft.com/office/drawing/2014/chart" uri="{C3380CC4-5D6E-409C-BE32-E72D297353CC}">
              <c16:uniqueId val="{00000009-3500-4B63-8798-B288AE999AD5}"/>
            </c:ext>
          </c:extLst>
        </c:ser>
        <c:ser>
          <c:idx val="2"/>
          <c:order val="2"/>
          <c:tx>
            <c:strRef>
              <c:f>Sheet1!$A$31</c:f>
              <c:strCache>
                <c:ptCount val="1"/>
                <c:pt idx="0">
                  <c:v>R19-320K</c:v>
                </c:pt>
              </c:strCache>
            </c:strRef>
          </c:tx>
          <c:spPr>
            <a:ln w="57150" cmpd="sng"/>
          </c:spPr>
          <c:dLbls>
            <c:dLbl>
              <c:idx val="0"/>
              <c:layout>
                <c:manualLayout>
                  <c:x val="-2.2809393100757902E-3"/>
                  <c:y val="6.030743077268159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500-4B63-8798-B288AE999AD5}"/>
                </c:ext>
              </c:extLst>
            </c:dLbl>
            <c:dLbl>
              <c:idx val="1"/>
              <c:layout>
                <c:manualLayout>
                  <c:x val="-2.0968200616821499E-2"/>
                  <c:y val="-1.5684835782348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00-4B63-8798-B288AE999AD5}"/>
                </c:ext>
              </c:extLst>
            </c:dLbl>
            <c:numFmt formatCode="#,##0.00" sourceLinked="0"/>
            <c:spPr>
              <a:noFill/>
              <a:ln>
                <a:noFill/>
              </a:ln>
              <a:effectLst/>
            </c:spPr>
            <c:txPr>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Sheet1!$B$28:$F$28</c:f>
              <c:numCache>
                <c:formatCode>General</c:formatCode>
                <c:ptCount val="5"/>
                <c:pt idx="0">
                  <c:v>1</c:v>
                </c:pt>
                <c:pt idx="1">
                  <c:v>2</c:v>
                </c:pt>
                <c:pt idx="2">
                  <c:v>4</c:v>
                </c:pt>
                <c:pt idx="3">
                  <c:v>8</c:v>
                </c:pt>
                <c:pt idx="4">
                  <c:v>16</c:v>
                </c:pt>
              </c:numCache>
            </c:numRef>
          </c:cat>
          <c:val>
            <c:numRef>
              <c:f>Sheet1!$B$31:$F$31</c:f>
              <c:numCache>
                <c:formatCode>General</c:formatCode>
                <c:ptCount val="5"/>
                <c:pt idx="0">
                  <c:v>4.5117010000000004</c:v>
                </c:pt>
                <c:pt idx="1">
                  <c:v>2.419324</c:v>
                </c:pt>
                <c:pt idx="2">
                  <c:v>1.3569389999999999</c:v>
                </c:pt>
                <c:pt idx="3">
                  <c:v>0.92152299999999998</c:v>
                </c:pt>
                <c:pt idx="4">
                  <c:v>1.0547660000000001</c:v>
                </c:pt>
              </c:numCache>
            </c:numRef>
          </c:val>
          <c:smooth val="0"/>
          <c:extLst>
            <c:ext xmlns:c16="http://schemas.microsoft.com/office/drawing/2014/chart" uri="{C3380CC4-5D6E-409C-BE32-E72D297353CC}">
              <c16:uniqueId val="{0000000C-3500-4B63-8798-B288AE999AD5}"/>
            </c:ext>
          </c:extLst>
        </c:ser>
        <c:dLbls>
          <c:dLblPos val="t"/>
          <c:showLegendKey val="0"/>
          <c:showVal val="1"/>
          <c:showCatName val="0"/>
          <c:showSerName val="0"/>
          <c:showPercent val="0"/>
          <c:showBubbleSize val="0"/>
        </c:dLbls>
        <c:marker val="1"/>
        <c:smooth val="0"/>
        <c:axId val="2056675352"/>
        <c:axId val="2056517928"/>
      </c:lineChart>
      <c:catAx>
        <c:axId val="2056675352"/>
        <c:scaling>
          <c:orientation val="minMax"/>
        </c:scaling>
        <c:delete val="0"/>
        <c:axPos val="b"/>
        <c:numFmt formatCode="General" sourceLinked="1"/>
        <c:majorTickMark val="none"/>
        <c:minorTickMark val="none"/>
        <c:tickLblPos val="nextTo"/>
        <c:txPr>
          <a:bodyPr/>
          <a:lstStyle/>
          <a:p>
            <a:pPr>
              <a:defRPr sz="1000"/>
            </a:pPr>
            <a:endParaRPr lang="en-US"/>
          </a:p>
        </c:txPr>
        <c:crossAx val="2056517928"/>
        <c:crossesAt val="0.1"/>
        <c:auto val="1"/>
        <c:lblAlgn val="ctr"/>
        <c:lblOffset val="100"/>
        <c:noMultiLvlLbl val="0"/>
      </c:catAx>
      <c:valAx>
        <c:axId val="2056517928"/>
        <c:scaling>
          <c:logBase val="10"/>
          <c:orientation val="minMax"/>
          <c:max val="5"/>
          <c:min val="0.4"/>
        </c:scaling>
        <c:delete val="0"/>
        <c:axPos val="l"/>
        <c:majorGridlines/>
        <c:numFmt formatCode="General" sourceLinked="1"/>
        <c:majorTickMark val="none"/>
        <c:minorTickMark val="none"/>
        <c:tickLblPos val="nextTo"/>
        <c:txPr>
          <a:bodyPr/>
          <a:lstStyle/>
          <a:p>
            <a:pPr>
              <a:defRPr sz="1000"/>
            </a:pPr>
            <a:endParaRPr lang="en-US"/>
          </a:p>
        </c:txPr>
        <c:crossAx val="2056675352"/>
        <c:crosses val="autoZero"/>
        <c:crossBetween val="between"/>
      </c:valAx>
    </c:plotArea>
    <c:legend>
      <c:legendPos val="r"/>
      <c:layout>
        <c:manualLayout>
          <c:xMode val="edge"/>
          <c:yMode val="edge"/>
          <c:x val="0.68119769984680401"/>
          <c:y val="0.18879298196166899"/>
          <c:w val="0.27665930246553699"/>
          <c:h val="0.27445548352749599"/>
        </c:manualLayout>
      </c:layout>
      <c:overlay val="0"/>
      <c:txPr>
        <a:bodyPr/>
        <a:lstStyle/>
        <a:p>
          <a:pPr>
            <a:defRPr sz="1000"/>
          </a:pPr>
          <a:endParaRPr lang="en-US"/>
        </a:p>
      </c:txPr>
    </c:legend>
    <c:plotVisOnly val="1"/>
    <c:dispBlanksAs val="gap"/>
    <c:showDLblsOverMax val="0"/>
  </c:chart>
  <c:txPr>
    <a:bodyPr/>
    <a:lstStyle/>
    <a:p>
      <a:pPr>
        <a:defRPr sz="1800" b="1" i="0"/>
      </a:pPr>
      <a:endParaRPr lang="en-US"/>
    </a:p>
  </c:tx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20T15:06:57.437" idx="3">
    <p:pos x="10" y="10"/>
    <p:text>Add more block</p:text>
    <p:extLst>
      <p:ext uri="{C676402C-5697-4E1C-873F-D02D1690AC5C}">
        <p15:threadingInfo xmlns:p15="http://schemas.microsoft.com/office/powerpoint/2012/main" timeZoneBias="36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1B378-528C-44C8-93DF-7B7DC1CC7AEA}"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AAA2E3E9-F5E6-4CBB-826F-B82AA610E256}">
      <dgm:prSet custT="1"/>
      <dgm:spPr/>
      <dgm:t>
        <a:bodyPr/>
        <a:lstStyle/>
        <a:p>
          <a:r>
            <a:rPr lang="en-US" sz="1600" dirty="0">
              <a:latin typeface="Comic Sans MS" panose="030F0702030302020204" pitchFamily="66" charset="0"/>
            </a:rPr>
            <a:t>Vertex-based</a:t>
          </a:r>
        </a:p>
      </dgm:t>
    </dgm:pt>
    <dgm:pt modelId="{A1266B29-0873-4E36-89FB-E17B04AE52C1}" type="parTrans" cxnId="{C922619A-3243-4E13-B32B-F32FFF504B7B}">
      <dgm:prSet/>
      <dgm:spPr/>
      <dgm:t>
        <a:bodyPr/>
        <a:lstStyle/>
        <a:p>
          <a:endParaRPr lang="en-US"/>
        </a:p>
      </dgm:t>
    </dgm:pt>
    <dgm:pt modelId="{9A67A265-21BC-43AE-A478-422598F7CECD}" type="sibTrans" cxnId="{C922619A-3243-4E13-B32B-F32FFF504B7B}">
      <dgm:prSet/>
      <dgm:spPr/>
      <dgm:t>
        <a:bodyPr/>
        <a:lstStyle/>
        <a:p>
          <a:endParaRPr lang="en-US"/>
        </a:p>
      </dgm:t>
    </dgm:pt>
    <dgm:pt modelId="{871E5134-7FB1-45C4-A069-97AB70ABED57}">
      <dgm:prSet custT="1"/>
      <dgm:spPr/>
      <dgm:t>
        <a:bodyPr/>
        <a:lstStyle/>
        <a:p>
          <a:r>
            <a:rPr lang="en-US" sz="1600" dirty="0">
              <a:latin typeface="Comic Sans MS" panose="030F0702030302020204" pitchFamily="66" charset="0"/>
            </a:rPr>
            <a:t>Uniform Scale</a:t>
          </a:r>
        </a:p>
      </dgm:t>
    </dgm:pt>
    <dgm:pt modelId="{DB08B09A-779B-4D47-A8BF-2CFE710ED878}" type="parTrans" cxnId="{BAD787CA-4944-419A-B039-DD9F9F39AC90}">
      <dgm:prSet/>
      <dgm:spPr/>
      <dgm:t>
        <a:bodyPr/>
        <a:lstStyle/>
        <a:p>
          <a:endParaRPr lang="en-US"/>
        </a:p>
      </dgm:t>
    </dgm:pt>
    <dgm:pt modelId="{26790707-F78E-4C7D-A078-AA076891EDF8}" type="sibTrans" cxnId="{BAD787CA-4944-419A-B039-DD9F9F39AC90}">
      <dgm:prSet/>
      <dgm:spPr/>
      <dgm:t>
        <a:bodyPr/>
        <a:lstStyle/>
        <a:p>
          <a:endParaRPr lang="en-US"/>
        </a:p>
      </dgm:t>
    </dgm:pt>
    <dgm:pt modelId="{1B1C1AE7-7C94-4187-BD7D-8CA2DC19B2CA}">
      <dgm:prSet custT="1"/>
      <dgm:spPr/>
      <dgm:t>
        <a:bodyPr/>
        <a:lstStyle/>
        <a:p>
          <a:r>
            <a:rPr lang="en-US" sz="1600" dirty="0">
              <a:latin typeface="Comic Sans MS" panose="030F0702030302020204" pitchFamily="66" charset="0"/>
            </a:rPr>
            <a:t>Independent of network size</a:t>
          </a:r>
        </a:p>
      </dgm:t>
    </dgm:pt>
    <dgm:pt modelId="{2632E9DE-DC52-4344-A3E5-DE6B1E4CC88B}" type="parTrans" cxnId="{801B3C29-3040-4363-8FCE-2C6E228B92B3}">
      <dgm:prSet/>
      <dgm:spPr/>
      <dgm:t>
        <a:bodyPr/>
        <a:lstStyle/>
        <a:p>
          <a:endParaRPr lang="en-US"/>
        </a:p>
      </dgm:t>
    </dgm:pt>
    <dgm:pt modelId="{9F78D880-55CD-4413-B44E-62BBD642ED2B}" type="sibTrans" cxnId="{801B3C29-3040-4363-8FCE-2C6E228B92B3}">
      <dgm:prSet/>
      <dgm:spPr/>
      <dgm:t>
        <a:bodyPr/>
        <a:lstStyle/>
        <a:p>
          <a:endParaRPr lang="en-US"/>
        </a:p>
      </dgm:t>
    </dgm:pt>
    <dgm:pt modelId="{D31EEC0B-63B3-4400-B660-F86073485FFA}">
      <dgm:prSet custT="1"/>
      <dgm:spPr/>
      <dgm:t>
        <a:bodyPr/>
        <a:lstStyle/>
        <a:p>
          <a:r>
            <a:rPr lang="en-US" sz="1600" dirty="0">
              <a:latin typeface="Comic Sans MS" panose="030F0702030302020204" pitchFamily="66" charset="0"/>
            </a:rPr>
            <a:t>Handles Resolution Limit</a:t>
          </a:r>
        </a:p>
      </dgm:t>
    </dgm:pt>
    <dgm:pt modelId="{3E57A09D-372D-4408-A23D-F25475CE83D4}" type="parTrans" cxnId="{ED0C5687-210A-422B-9491-6A1390C0A8EB}">
      <dgm:prSet/>
      <dgm:spPr/>
      <dgm:t>
        <a:bodyPr/>
        <a:lstStyle/>
        <a:p>
          <a:endParaRPr lang="en-US"/>
        </a:p>
      </dgm:t>
    </dgm:pt>
    <dgm:pt modelId="{861F2003-0F4A-40EC-84D5-C6078B1AAC26}" type="sibTrans" cxnId="{ED0C5687-210A-422B-9491-6A1390C0A8EB}">
      <dgm:prSet/>
      <dgm:spPr/>
      <dgm:t>
        <a:bodyPr/>
        <a:lstStyle/>
        <a:p>
          <a:endParaRPr lang="en-US"/>
        </a:p>
      </dgm:t>
    </dgm:pt>
    <dgm:pt modelId="{415D08FF-D8D6-4D0A-9AE4-CB410A9A67B6}">
      <dgm:prSet custT="1"/>
      <dgm:spPr/>
      <dgm:t>
        <a:bodyPr/>
        <a:lstStyle/>
        <a:p>
          <a:r>
            <a:rPr lang="en-US" sz="1600" dirty="0">
              <a:latin typeface="Comic Sans MS" panose="030F0702030302020204" pitchFamily="66" charset="0"/>
            </a:rPr>
            <a:t>Is Sensitive to Changes </a:t>
          </a:r>
        </a:p>
      </dgm:t>
    </dgm:pt>
    <dgm:pt modelId="{E3E87013-9371-4BE2-9BA7-57BF73797111}" type="parTrans" cxnId="{FABA47C6-6293-4172-8BB9-8576AA8978E2}">
      <dgm:prSet/>
      <dgm:spPr/>
      <dgm:t>
        <a:bodyPr/>
        <a:lstStyle/>
        <a:p>
          <a:endParaRPr lang="en-US"/>
        </a:p>
      </dgm:t>
    </dgm:pt>
    <dgm:pt modelId="{B5EB95F5-9C97-4E0D-A3CF-D2728B4E6855}" type="sibTrans" cxnId="{FABA47C6-6293-4172-8BB9-8576AA8978E2}">
      <dgm:prSet/>
      <dgm:spPr/>
      <dgm:t>
        <a:bodyPr/>
        <a:lstStyle/>
        <a:p>
          <a:endParaRPr lang="en-US"/>
        </a:p>
      </dgm:t>
    </dgm:pt>
    <dgm:pt modelId="{9DC92382-74FA-4663-AC35-B6109AC69AEA}" type="pres">
      <dgm:prSet presAssocID="{7E11B378-528C-44C8-93DF-7B7DC1CC7AEA}" presName="cycle" presStyleCnt="0">
        <dgm:presLayoutVars>
          <dgm:dir/>
          <dgm:resizeHandles val="exact"/>
        </dgm:presLayoutVars>
      </dgm:prSet>
      <dgm:spPr/>
    </dgm:pt>
    <dgm:pt modelId="{09CAA5F9-D4E5-4595-81D4-FE9F8F36F896}" type="pres">
      <dgm:prSet presAssocID="{AAA2E3E9-F5E6-4CBB-826F-B82AA610E256}" presName="node" presStyleLbl="node1" presStyleIdx="0" presStyleCnt="5">
        <dgm:presLayoutVars>
          <dgm:bulletEnabled val="1"/>
        </dgm:presLayoutVars>
      </dgm:prSet>
      <dgm:spPr/>
    </dgm:pt>
    <dgm:pt modelId="{8EFCDD79-7F6D-425D-AD00-80A7929EA4B8}" type="pres">
      <dgm:prSet presAssocID="{9A67A265-21BC-43AE-A478-422598F7CECD}" presName="sibTrans" presStyleLbl="sibTrans2D1" presStyleIdx="0" presStyleCnt="5"/>
      <dgm:spPr/>
    </dgm:pt>
    <dgm:pt modelId="{A20D81C1-4C4B-48E2-A74D-86CADF600EB9}" type="pres">
      <dgm:prSet presAssocID="{9A67A265-21BC-43AE-A478-422598F7CECD}" presName="connectorText" presStyleLbl="sibTrans2D1" presStyleIdx="0" presStyleCnt="5"/>
      <dgm:spPr/>
    </dgm:pt>
    <dgm:pt modelId="{82CD522F-CB39-4B2F-95EA-9808F5020762}" type="pres">
      <dgm:prSet presAssocID="{871E5134-7FB1-45C4-A069-97AB70ABED57}" presName="node" presStyleLbl="node1" presStyleIdx="1" presStyleCnt="5">
        <dgm:presLayoutVars>
          <dgm:bulletEnabled val="1"/>
        </dgm:presLayoutVars>
      </dgm:prSet>
      <dgm:spPr/>
    </dgm:pt>
    <dgm:pt modelId="{C0B10886-B4C0-487B-8995-875F433C6CFF}" type="pres">
      <dgm:prSet presAssocID="{26790707-F78E-4C7D-A078-AA076891EDF8}" presName="sibTrans" presStyleLbl="sibTrans2D1" presStyleIdx="1" presStyleCnt="5"/>
      <dgm:spPr/>
    </dgm:pt>
    <dgm:pt modelId="{64FA389D-7377-4AEE-A685-631840C7BBB4}" type="pres">
      <dgm:prSet presAssocID="{26790707-F78E-4C7D-A078-AA076891EDF8}" presName="connectorText" presStyleLbl="sibTrans2D1" presStyleIdx="1" presStyleCnt="5"/>
      <dgm:spPr/>
    </dgm:pt>
    <dgm:pt modelId="{C2392A22-7D3E-4F9C-A2EF-1C000ECBBEDB}" type="pres">
      <dgm:prSet presAssocID="{1B1C1AE7-7C94-4187-BD7D-8CA2DC19B2CA}" presName="node" presStyleLbl="node1" presStyleIdx="2" presStyleCnt="5" custScaleX="150506">
        <dgm:presLayoutVars>
          <dgm:bulletEnabled val="1"/>
        </dgm:presLayoutVars>
      </dgm:prSet>
      <dgm:spPr/>
    </dgm:pt>
    <dgm:pt modelId="{F4B12967-C486-47B4-B874-C9A98A7F74C2}" type="pres">
      <dgm:prSet presAssocID="{9F78D880-55CD-4413-B44E-62BBD642ED2B}" presName="sibTrans" presStyleLbl="sibTrans2D1" presStyleIdx="2" presStyleCnt="5"/>
      <dgm:spPr/>
    </dgm:pt>
    <dgm:pt modelId="{F664FDCB-2978-429F-8220-6A40A5AD0F9D}" type="pres">
      <dgm:prSet presAssocID="{9F78D880-55CD-4413-B44E-62BBD642ED2B}" presName="connectorText" presStyleLbl="sibTrans2D1" presStyleIdx="2" presStyleCnt="5"/>
      <dgm:spPr/>
    </dgm:pt>
    <dgm:pt modelId="{79858B37-CB74-433E-BBA3-DEE7BD832C63}" type="pres">
      <dgm:prSet presAssocID="{D31EEC0B-63B3-4400-B660-F86073485FFA}" presName="node" presStyleLbl="node1" presStyleIdx="3" presStyleCnt="5">
        <dgm:presLayoutVars>
          <dgm:bulletEnabled val="1"/>
        </dgm:presLayoutVars>
      </dgm:prSet>
      <dgm:spPr/>
    </dgm:pt>
    <dgm:pt modelId="{77B8EFE1-8054-4616-B1AF-01658638A555}" type="pres">
      <dgm:prSet presAssocID="{861F2003-0F4A-40EC-84D5-C6078B1AAC26}" presName="sibTrans" presStyleLbl="sibTrans2D1" presStyleIdx="3" presStyleCnt="5"/>
      <dgm:spPr/>
    </dgm:pt>
    <dgm:pt modelId="{12258894-BE65-4A18-B388-25CB2D612D75}" type="pres">
      <dgm:prSet presAssocID="{861F2003-0F4A-40EC-84D5-C6078B1AAC26}" presName="connectorText" presStyleLbl="sibTrans2D1" presStyleIdx="3" presStyleCnt="5"/>
      <dgm:spPr/>
    </dgm:pt>
    <dgm:pt modelId="{997EEF69-5EC0-430F-AE7F-AFC83B342386}" type="pres">
      <dgm:prSet presAssocID="{415D08FF-D8D6-4D0A-9AE4-CB410A9A67B6}" presName="node" presStyleLbl="node1" presStyleIdx="4" presStyleCnt="5">
        <dgm:presLayoutVars>
          <dgm:bulletEnabled val="1"/>
        </dgm:presLayoutVars>
      </dgm:prSet>
      <dgm:spPr/>
    </dgm:pt>
    <dgm:pt modelId="{A539C002-4D8E-48BE-ACF5-0DDA2D0C285C}" type="pres">
      <dgm:prSet presAssocID="{B5EB95F5-9C97-4E0D-A3CF-D2728B4E6855}" presName="sibTrans" presStyleLbl="sibTrans2D1" presStyleIdx="4" presStyleCnt="5"/>
      <dgm:spPr/>
    </dgm:pt>
    <dgm:pt modelId="{808943F1-2EAD-484B-8183-0D736CC5B5CD}" type="pres">
      <dgm:prSet presAssocID="{B5EB95F5-9C97-4E0D-A3CF-D2728B4E6855}" presName="connectorText" presStyleLbl="sibTrans2D1" presStyleIdx="4" presStyleCnt="5"/>
      <dgm:spPr/>
    </dgm:pt>
  </dgm:ptLst>
  <dgm:cxnLst>
    <dgm:cxn modelId="{8B890113-296D-445C-81B6-890833A8780A}" type="presOf" srcId="{B5EB95F5-9C97-4E0D-A3CF-D2728B4E6855}" destId="{A539C002-4D8E-48BE-ACF5-0DDA2D0C285C}" srcOrd="0" destOrd="0" presId="urn:microsoft.com/office/officeart/2005/8/layout/cycle2"/>
    <dgm:cxn modelId="{13285B15-C7FE-425D-B685-853C1FE936BA}" type="presOf" srcId="{26790707-F78E-4C7D-A078-AA076891EDF8}" destId="{C0B10886-B4C0-487B-8995-875F433C6CFF}" srcOrd="0" destOrd="0" presId="urn:microsoft.com/office/officeart/2005/8/layout/cycle2"/>
    <dgm:cxn modelId="{F5C4BB20-F749-4FE1-9B85-49FDE5E9E128}" type="presOf" srcId="{B5EB95F5-9C97-4E0D-A3CF-D2728B4E6855}" destId="{808943F1-2EAD-484B-8183-0D736CC5B5CD}" srcOrd="1" destOrd="0" presId="urn:microsoft.com/office/officeart/2005/8/layout/cycle2"/>
    <dgm:cxn modelId="{801B3C29-3040-4363-8FCE-2C6E228B92B3}" srcId="{7E11B378-528C-44C8-93DF-7B7DC1CC7AEA}" destId="{1B1C1AE7-7C94-4187-BD7D-8CA2DC19B2CA}" srcOrd="2" destOrd="0" parTransId="{2632E9DE-DC52-4344-A3E5-DE6B1E4CC88B}" sibTransId="{9F78D880-55CD-4413-B44E-62BBD642ED2B}"/>
    <dgm:cxn modelId="{1A01F433-91E2-4B07-8A96-A8083625EFBF}" type="presOf" srcId="{9F78D880-55CD-4413-B44E-62BBD642ED2B}" destId="{F4B12967-C486-47B4-B874-C9A98A7F74C2}" srcOrd="0" destOrd="0" presId="urn:microsoft.com/office/officeart/2005/8/layout/cycle2"/>
    <dgm:cxn modelId="{58E2DC39-F020-42FB-A643-D5C24EECA8BA}" type="presOf" srcId="{871E5134-7FB1-45C4-A069-97AB70ABED57}" destId="{82CD522F-CB39-4B2F-95EA-9808F5020762}" srcOrd="0" destOrd="0" presId="urn:microsoft.com/office/officeart/2005/8/layout/cycle2"/>
    <dgm:cxn modelId="{A184FD3B-6BF1-46EE-B798-CBDE2A2F80BC}" type="presOf" srcId="{861F2003-0F4A-40EC-84D5-C6078B1AAC26}" destId="{12258894-BE65-4A18-B388-25CB2D612D75}" srcOrd="1" destOrd="0" presId="urn:microsoft.com/office/officeart/2005/8/layout/cycle2"/>
    <dgm:cxn modelId="{B017ED3D-423D-4FEE-AB97-F982265D96EE}" type="presOf" srcId="{415D08FF-D8D6-4D0A-9AE4-CB410A9A67B6}" destId="{997EEF69-5EC0-430F-AE7F-AFC83B342386}" srcOrd="0" destOrd="0" presId="urn:microsoft.com/office/officeart/2005/8/layout/cycle2"/>
    <dgm:cxn modelId="{2678435F-703E-45ED-81ED-AAE4BB83381A}" type="presOf" srcId="{26790707-F78E-4C7D-A078-AA076891EDF8}" destId="{64FA389D-7377-4AEE-A685-631840C7BBB4}" srcOrd="1" destOrd="0" presId="urn:microsoft.com/office/officeart/2005/8/layout/cycle2"/>
    <dgm:cxn modelId="{625BEB6A-87A9-4D60-84DC-7125EAADA851}" type="presOf" srcId="{9A67A265-21BC-43AE-A478-422598F7CECD}" destId="{8EFCDD79-7F6D-425D-AD00-80A7929EA4B8}" srcOrd="0" destOrd="0" presId="urn:microsoft.com/office/officeart/2005/8/layout/cycle2"/>
    <dgm:cxn modelId="{C2432050-C035-4EA4-89BB-7F920C12908F}" type="presOf" srcId="{D31EEC0B-63B3-4400-B660-F86073485FFA}" destId="{79858B37-CB74-433E-BBA3-DEE7BD832C63}" srcOrd="0" destOrd="0" presId="urn:microsoft.com/office/officeart/2005/8/layout/cycle2"/>
    <dgm:cxn modelId="{F7637270-1EE9-4560-95D0-6F5E09CB76EE}" type="presOf" srcId="{7E11B378-528C-44C8-93DF-7B7DC1CC7AEA}" destId="{9DC92382-74FA-4663-AC35-B6109AC69AEA}" srcOrd="0" destOrd="0" presId="urn:microsoft.com/office/officeart/2005/8/layout/cycle2"/>
    <dgm:cxn modelId="{8A8F225A-D541-4C10-BFB2-6452C79560D8}" type="presOf" srcId="{861F2003-0F4A-40EC-84D5-C6078B1AAC26}" destId="{77B8EFE1-8054-4616-B1AF-01658638A555}" srcOrd="0" destOrd="0" presId="urn:microsoft.com/office/officeart/2005/8/layout/cycle2"/>
    <dgm:cxn modelId="{E7CA2E85-89EE-42AA-B7FD-48608D3A0DE2}" type="presOf" srcId="{9A67A265-21BC-43AE-A478-422598F7CECD}" destId="{A20D81C1-4C4B-48E2-A74D-86CADF600EB9}" srcOrd="1" destOrd="0" presId="urn:microsoft.com/office/officeart/2005/8/layout/cycle2"/>
    <dgm:cxn modelId="{ED0C5687-210A-422B-9491-6A1390C0A8EB}" srcId="{7E11B378-528C-44C8-93DF-7B7DC1CC7AEA}" destId="{D31EEC0B-63B3-4400-B660-F86073485FFA}" srcOrd="3" destOrd="0" parTransId="{3E57A09D-372D-4408-A23D-F25475CE83D4}" sibTransId="{861F2003-0F4A-40EC-84D5-C6078B1AAC26}"/>
    <dgm:cxn modelId="{5F52788A-BA06-4F30-86B8-B1D02F1F93E2}" type="presOf" srcId="{9F78D880-55CD-4413-B44E-62BBD642ED2B}" destId="{F664FDCB-2978-429F-8220-6A40A5AD0F9D}" srcOrd="1" destOrd="0" presId="urn:microsoft.com/office/officeart/2005/8/layout/cycle2"/>
    <dgm:cxn modelId="{C922619A-3243-4E13-B32B-F32FFF504B7B}" srcId="{7E11B378-528C-44C8-93DF-7B7DC1CC7AEA}" destId="{AAA2E3E9-F5E6-4CBB-826F-B82AA610E256}" srcOrd="0" destOrd="0" parTransId="{A1266B29-0873-4E36-89FB-E17B04AE52C1}" sibTransId="{9A67A265-21BC-43AE-A478-422598F7CECD}"/>
    <dgm:cxn modelId="{FBF519A6-0AC7-4063-B754-21CE2C793627}" type="presOf" srcId="{1B1C1AE7-7C94-4187-BD7D-8CA2DC19B2CA}" destId="{C2392A22-7D3E-4F9C-A2EF-1C000ECBBEDB}" srcOrd="0" destOrd="0" presId="urn:microsoft.com/office/officeart/2005/8/layout/cycle2"/>
    <dgm:cxn modelId="{FABA47C6-6293-4172-8BB9-8576AA8978E2}" srcId="{7E11B378-528C-44C8-93DF-7B7DC1CC7AEA}" destId="{415D08FF-D8D6-4D0A-9AE4-CB410A9A67B6}" srcOrd="4" destOrd="0" parTransId="{E3E87013-9371-4BE2-9BA7-57BF73797111}" sibTransId="{B5EB95F5-9C97-4E0D-A3CF-D2728B4E6855}"/>
    <dgm:cxn modelId="{BAD787CA-4944-419A-B039-DD9F9F39AC90}" srcId="{7E11B378-528C-44C8-93DF-7B7DC1CC7AEA}" destId="{871E5134-7FB1-45C4-A069-97AB70ABED57}" srcOrd="1" destOrd="0" parTransId="{DB08B09A-779B-4D47-A8BF-2CFE710ED878}" sibTransId="{26790707-F78E-4C7D-A078-AA076891EDF8}"/>
    <dgm:cxn modelId="{A28DD0F2-1BA6-4C8A-9F57-AE7B3C75EB6D}" type="presOf" srcId="{AAA2E3E9-F5E6-4CBB-826F-B82AA610E256}" destId="{09CAA5F9-D4E5-4595-81D4-FE9F8F36F896}" srcOrd="0" destOrd="0" presId="urn:microsoft.com/office/officeart/2005/8/layout/cycle2"/>
    <dgm:cxn modelId="{440F3E1E-7CA5-48A6-A050-E64870B3F36D}" type="presParOf" srcId="{9DC92382-74FA-4663-AC35-B6109AC69AEA}" destId="{09CAA5F9-D4E5-4595-81D4-FE9F8F36F896}" srcOrd="0" destOrd="0" presId="urn:microsoft.com/office/officeart/2005/8/layout/cycle2"/>
    <dgm:cxn modelId="{FB29EA8A-17CD-4BCF-A876-AD0E457E1A01}" type="presParOf" srcId="{9DC92382-74FA-4663-AC35-B6109AC69AEA}" destId="{8EFCDD79-7F6D-425D-AD00-80A7929EA4B8}" srcOrd="1" destOrd="0" presId="urn:microsoft.com/office/officeart/2005/8/layout/cycle2"/>
    <dgm:cxn modelId="{83F39140-DF60-42CE-83F0-DDE23ECB3799}" type="presParOf" srcId="{8EFCDD79-7F6D-425D-AD00-80A7929EA4B8}" destId="{A20D81C1-4C4B-48E2-A74D-86CADF600EB9}" srcOrd="0" destOrd="0" presId="urn:microsoft.com/office/officeart/2005/8/layout/cycle2"/>
    <dgm:cxn modelId="{7E453F6A-1420-4239-89EF-86F14D7C4640}" type="presParOf" srcId="{9DC92382-74FA-4663-AC35-B6109AC69AEA}" destId="{82CD522F-CB39-4B2F-95EA-9808F5020762}" srcOrd="2" destOrd="0" presId="urn:microsoft.com/office/officeart/2005/8/layout/cycle2"/>
    <dgm:cxn modelId="{2DC3063A-A75D-49EE-A2E0-C56989F75FC3}" type="presParOf" srcId="{9DC92382-74FA-4663-AC35-B6109AC69AEA}" destId="{C0B10886-B4C0-487B-8995-875F433C6CFF}" srcOrd="3" destOrd="0" presId="urn:microsoft.com/office/officeart/2005/8/layout/cycle2"/>
    <dgm:cxn modelId="{41966F9D-33A3-4023-8AD4-C1BB66B721DE}" type="presParOf" srcId="{C0B10886-B4C0-487B-8995-875F433C6CFF}" destId="{64FA389D-7377-4AEE-A685-631840C7BBB4}" srcOrd="0" destOrd="0" presId="urn:microsoft.com/office/officeart/2005/8/layout/cycle2"/>
    <dgm:cxn modelId="{40C68189-F8C1-4FC9-B2DF-538AEF00E69E}" type="presParOf" srcId="{9DC92382-74FA-4663-AC35-B6109AC69AEA}" destId="{C2392A22-7D3E-4F9C-A2EF-1C000ECBBEDB}" srcOrd="4" destOrd="0" presId="urn:microsoft.com/office/officeart/2005/8/layout/cycle2"/>
    <dgm:cxn modelId="{7C7794B8-DF48-4EBF-A6B8-2CB8F9DD1493}" type="presParOf" srcId="{9DC92382-74FA-4663-AC35-B6109AC69AEA}" destId="{F4B12967-C486-47B4-B874-C9A98A7F74C2}" srcOrd="5" destOrd="0" presId="urn:microsoft.com/office/officeart/2005/8/layout/cycle2"/>
    <dgm:cxn modelId="{DF2730D6-8C5E-4333-87ED-2B9FC9330B5E}" type="presParOf" srcId="{F4B12967-C486-47B4-B874-C9A98A7F74C2}" destId="{F664FDCB-2978-429F-8220-6A40A5AD0F9D}" srcOrd="0" destOrd="0" presId="urn:microsoft.com/office/officeart/2005/8/layout/cycle2"/>
    <dgm:cxn modelId="{D1CF316A-7B28-445A-96D1-E4F14D13CDC9}" type="presParOf" srcId="{9DC92382-74FA-4663-AC35-B6109AC69AEA}" destId="{79858B37-CB74-433E-BBA3-DEE7BD832C63}" srcOrd="6" destOrd="0" presId="urn:microsoft.com/office/officeart/2005/8/layout/cycle2"/>
    <dgm:cxn modelId="{78C3E539-1473-4081-AE79-3937970A509A}" type="presParOf" srcId="{9DC92382-74FA-4663-AC35-B6109AC69AEA}" destId="{77B8EFE1-8054-4616-B1AF-01658638A555}" srcOrd="7" destOrd="0" presId="urn:microsoft.com/office/officeart/2005/8/layout/cycle2"/>
    <dgm:cxn modelId="{E2E87A1A-22F6-437B-B7DE-203DF6BFF4E8}" type="presParOf" srcId="{77B8EFE1-8054-4616-B1AF-01658638A555}" destId="{12258894-BE65-4A18-B388-25CB2D612D75}" srcOrd="0" destOrd="0" presId="urn:microsoft.com/office/officeart/2005/8/layout/cycle2"/>
    <dgm:cxn modelId="{4FFC5FC3-C03B-4E33-BC1E-7B0CBE9A4DD7}" type="presParOf" srcId="{9DC92382-74FA-4663-AC35-B6109AC69AEA}" destId="{997EEF69-5EC0-430F-AE7F-AFC83B342386}" srcOrd="8" destOrd="0" presId="urn:microsoft.com/office/officeart/2005/8/layout/cycle2"/>
    <dgm:cxn modelId="{C36E213F-EDED-43F7-AA8D-C1FD83FC5DD3}" type="presParOf" srcId="{9DC92382-74FA-4663-AC35-B6109AC69AEA}" destId="{A539C002-4D8E-48BE-ACF5-0DDA2D0C285C}" srcOrd="9" destOrd="0" presId="urn:microsoft.com/office/officeart/2005/8/layout/cycle2"/>
    <dgm:cxn modelId="{3876B643-CBAE-4BD2-9E2F-67C23DAC7465}" type="presParOf" srcId="{A539C002-4D8E-48BE-ACF5-0DDA2D0C285C}" destId="{808943F1-2EAD-484B-8183-0D736CC5B5C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9AA4-9013-4E7B-A2E4-3498427F0A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7496DF5-187E-47C4-BCAD-BD44EB33AA76}">
      <dgm:prSet/>
      <dgm:spPr/>
      <dgm:t>
        <a:bodyPr/>
        <a:lstStyle/>
        <a:p>
          <a:pPr>
            <a:lnSpc>
              <a:spcPct val="100000"/>
            </a:lnSpc>
          </a:pPr>
          <a:r>
            <a:rPr lang="en-US"/>
            <a:t>A new three-step parallel algorithm for updating the SSSP, MST, PR &amp; Connected Components</a:t>
          </a:r>
        </a:p>
      </dgm:t>
    </dgm:pt>
    <dgm:pt modelId="{BDDAF233-D911-4F0B-8991-D02BB26F50E2}" type="parTrans" cxnId="{355C8956-3EAF-45AA-83C2-FC69E877A7E5}">
      <dgm:prSet/>
      <dgm:spPr/>
      <dgm:t>
        <a:bodyPr/>
        <a:lstStyle/>
        <a:p>
          <a:endParaRPr lang="en-US"/>
        </a:p>
      </dgm:t>
    </dgm:pt>
    <dgm:pt modelId="{95FAE96B-A7C6-4972-BF63-D5C2B17CA035}" type="sibTrans" cxnId="{355C8956-3EAF-45AA-83C2-FC69E877A7E5}">
      <dgm:prSet/>
      <dgm:spPr/>
      <dgm:t>
        <a:bodyPr/>
        <a:lstStyle/>
        <a:p>
          <a:endParaRPr lang="en-US"/>
        </a:p>
      </dgm:t>
    </dgm:pt>
    <dgm:pt modelId="{FBC5A7E2-C869-4422-9B7B-D12E13695E6E}">
      <dgm:prSet/>
      <dgm:spPr/>
      <dgm:t>
        <a:bodyPr/>
        <a:lstStyle/>
        <a:p>
          <a:pPr>
            <a:lnSpc>
              <a:spcPct val="100000"/>
            </a:lnSpc>
          </a:pPr>
          <a:r>
            <a:rPr lang="en-US"/>
            <a:t>optimizations to improve scalability</a:t>
          </a:r>
        </a:p>
      </dgm:t>
    </dgm:pt>
    <dgm:pt modelId="{F12C32B7-7884-4C17-AFA1-33D55BAD2324}" type="parTrans" cxnId="{B74A177B-366C-4303-9412-CA3DD41EE827}">
      <dgm:prSet/>
      <dgm:spPr/>
      <dgm:t>
        <a:bodyPr/>
        <a:lstStyle/>
        <a:p>
          <a:endParaRPr lang="en-US"/>
        </a:p>
      </dgm:t>
    </dgm:pt>
    <dgm:pt modelId="{E3C8C821-D481-49E7-BAC4-BCF444D5AB93}" type="sibTrans" cxnId="{B74A177B-366C-4303-9412-CA3DD41EE827}">
      <dgm:prSet/>
      <dgm:spPr/>
      <dgm:t>
        <a:bodyPr/>
        <a:lstStyle/>
        <a:p>
          <a:endParaRPr lang="en-US"/>
        </a:p>
      </dgm:t>
    </dgm:pt>
    <dgm:pt modelId="{5C5853EC-9F95-4E24-94B1-D27E55C650C2}">
      <dgm:prSet/>
      <dgm:spPr/>
      <dgm:t>
        <a:bodyPr/>
        <a:lstStyle/>
        <a:p>
          <a:pPr>
            <a:lnSpc>
              <a:spcPct val="100000"/>
            </a:lnSpc>
          </a:pPr>
          <a:r>
            <a:rPr lang="en-US"/>
            <a:t>optimizations to reduce redundant/wasteful computation </a:t>
          </a:r>
        </a:p>
      </dgm:t>
    </dgm:pt>
    <dgm:pt modelId="{68417AE8-10E1-4F22-A83F-0362DD755B5E}" type="parTrans" cxnId="{4D2C17B5-1CE0-44B0-BF04-04633EA5440F}">
      <dgm:prSet/>
      <dgm:spPr/>
      <dgm:t>
        <a:bodyPr/>
        <a:lstStyle/>
        <a:p>
          <a:endParaRPr lang="en-US"/>
        </a:p>
      </dgm:t>
    </dgm:pt>
    <dgm:pt modelId="{CB2E80D8-740F-44EE-A35B-5ACEA19750B0}" type="sibTrans" cxnId="{4D2C17B5-1CE0-44B0-BF04-04633EA5440F}">
      <dgm:prSet/>
      <dgm:spPr/>
      <dgm:t>
        <a:bodyPr/>
        <a:lstStyle/>
        <a:p>
          <a:endParaRPr lang="en-US"/>
        </a:p>
      </dgm:t>
    </dgm:pt>
    <dgm:pt modelId="{75586377-15CB-43CE-A3F4-62D541F3679C}">
      <dgm:prSet/>
      <dgm:spPr/>
      <dgm:t>
        <a:bodyPr/>
        <a:lstStyle/>
        <a:p>
          <a:pPr>
            <a:lnSpc>
              <a:spcPct val="100000"/>
            </a:lnSpc>
          </a:pPr>
          <a:r>
            <a:rPr lang="en-US"/>
            <a:t>Correctness proof </a:t>
          </a:r>
        </a:p>
      </dgm:t>
    </dgm:pt>
    <dgm:pt modelId="{B9A427AF-8450-49E8-8B8D-44626C77DB17}" type="parTrans" cxnId="{DB69910A-D089-416A-892C-3357F36F7ABC}">
      <dgm:prSet/>
      <dgm:spPr/>
      <dgm:t>
        <a:bodyPr/>
        <a:lstStyle/>
        <a:p>
          <a:endParaRPr lang="en-US"/>
        </a:p>
      </dgm:t>
    </dgm:pt>
    <dgm:pt modelId="{D51B9BA2-76DB-47A5-8B8D-9447388C66D1}" type="sibTrans" cxnId="{DB69910A-D089-416A-892C-3357F36F7ABC}">
      <dgm:prSet/>
      <dgm:spPr/>
      <dgm:t>
        <a:bodyPr/>
        <a:lstStyle/>
        <a:p>
          <a:endParaRPr lang="en-US"/>
        </a:p>
      </dgm:t>
    </dgm:pt>
    <dgm:pt modelId="{A5F8B8D0-8BA5-4DBE-ABA5-65D5E9BC04DC}">
      <dgm:prSet/>
      <dgm:spPr/>
      <dgm:t>
        <a:bodyPr/>
        <a:lstStyle/>
        <a:p>
          <a:pPr>
            <a:lnSpc>
              <a:spcPct val="100000"/>
            </a:lnSpc>
          </a:pPr>
          <a:r>
            <a:rPr lang="en-US"/>
            <a:t>Empirical evaluation to demonstrate speedup over recomputing SSSP &amp; MST from scratch</a:t>
          </a:r>
        </a:p>
      </dgm:t>
    </dgm:pt>
    <dgm:pt modelId="{6A1F20F3-F6F6-4286-B531-27CEB80FED8C}" type="parTrans" cxnId="{1FCA4BE2-922A-4D40-9B3B-F5545F2B330E}">
      <dgm:prSet/>
      <dgm:spPr/>
      <dgm:t>
        <a:bodyPr/>
        <a:lstStyle/>
        <a:p>
          <a:endParaRPr lang="en-US"/>
        </a:p>
      </dgm:t>
    </dgm:pt>
    <dgm:pt modelId="{F45F6CE9-6B6C-4B28-AEFA-F6C78EC3E9EA}" type="sibTrans" cxnId="{1FCA4BE2-922A-4D40-9B3B-F5545F2B330E}">
      <dgm:prSet/>
      <dgm:spPr/>
      <dgm:t>
        <a:bodyPr/>
        <a:lstStyle/>
        <a:p>
          <a:endParaRPr lang="en-US"/>
        </a:p>
      </dgm:t>
    </dgm:pt>
    <dgm:pt modelId="{F629E677-CADF-4A99-8936-326C0C9F7ACF}" type="pres">
      <dgm:prSet presAssocID="{8D649AA4-9013-4E7B-A2E4-3498427F0A1A}" presName="root" presStyleCnt="0">
        <dgm:presLayoutVars>
          <dgm:dir/>
          <dgm:resizeHandles val="exact"/>
        </dgm:presLayoutVars>
      </dgm:prSet>
      <dgm:spPr/>
    </dgm:pt>
    <dgm:pt modelId="{883282BD-644A-4A75-BCA0-7CDBCA483E27}" type="pres">
      <dgm:prSet presAssocID="{57496DF5-187E-47C4-BCAD-BD44EB33AA76}" presName="compNode" presStyleCnt="0"/>
      <dgm:spPr/>
    </dgm:pt>
    <dgm:pt modelId="{B135FB9F-8C6D-4C6A-B033-D8EB59B762D7}" type="pres">
      <dgm:prSet presAssocID="{57496DF5-187E-47C4-BCAD-BD44EB33AA76}" presName="bgRect" presStyleLbl="bgShp" presStyleIdx="0" presStyleCnt="3"/>
      <dgm:spPr/>
    </dgm:pt>
    <dgm:pt modelId="{2F41B5D9-D107-47DE-8931-C88651D2E71C}" type="pres">
      <dgm:prSet presAssocID="{57496DF5-187E-47C4-BCAD-BD44EB33AA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72C37A1-B278-42F8-96B3-81D0E6C1F91D}" type="pres">
      <dgm:prSet presAssocID="{57496DF5-187E-47C4-BCAD-BD44EB33AA76}" presName="spaceRect" presStyleCnt="0"/>
      <dgm:spPr/>
    </dgm:pt>
    <dgm:pt modelId="{C06758FF-C134-4DD2-A492-C04323746F06}" type="pres">
      <dgm:prSet presAssocID="{57496DF5-187E-47C4-BCAD-BD44EB33AA76}" presName="parTx" presStyleLbl="revTx" presStyleIdx="0" presStyleCnt="4">
        <dgm:presLayoutVars>
          <dgm:chMax val="0"/>
          <dgm:chPref val="0"/>
        </dgm:presLayoutVars>
      </dgm:prSet>
      <dgm:spPr/>
    </dgm:pt>
    <dgm:pt modelId="{F4334487-CB5F-4C0F-820E-269FF893FD59}" type="pres">
      <dgm:prSet presAssocID="{57496DF5-187E-47C4-BCAD-BD44EB33AA76}" presName="desTx" presStyleLbl="revTx" presStyleIdx="1" presStyleCnt="4">
        <dgm:presLayoutVars/>
      </dgm:prSet>
      <dgm:spPr/>
    </dgm:pt>
    <dgm:pt modelId="{946D7338-7ACF-4D81-8F59-EC1F9F8D3B02}" type="pres">
      <dgm:prSet presAssocID="{95FAE96B-A7C6-4972-BF63-D5C2B17CA035}" presName="sibTrans" presStyleCnt="0"/>
      <dgm:spPr/>
    </dgm:pt>
    <dgm:pt modelId="{FBF4AD9A-C0AD-4D76-A79C-467652229698}" type="pres">
      <dgm:prSet presAssocID="{75586377-15CB-43CE-A3F4-62D541F3679C}" presName="compNode" presStyleCnt="0"/>
      <dgm:spPr/>
    </dgm:pt>
    <dgm:pt modelId="{CD555DF6-3A90-4EB1-9C17-5ECFB2911BBF}" type="pres">
      <dgm:prSet presAssocID="{75586377-15CB-43CE-A3F4-62D541F3679C}" presName="bgRect" presStyleLbl="bgShp" presStyleIdx="1" presStyleCnt="3"/>
      <dgm:spPr/>
    </dgm:pt>
    <dgm:pt modelId="{E1AEABA9-5F60-4E3F-BE4C-3C3ED5570945}" type="pres">
      <dgm:prSet presAssocID="{75586377-15CB-43CE-A3F4-62D541F367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E8BFF07-8B20-4739-9009-9EE56ADC7D68}" type="pres">
      <dgm:prSet presAssocID="{75586377-15CB-43CE-A3F4-62D541F3679C}" presName="spaceRect" presStyleCnt="0"/>
      <dgm:spPr/>
    </dgm:pt>
    <dgm:pt modelId="{DFE24440-B94D-4DF5-B838-5C18CEFDEDF4}" type="pres">
      <dgm:prSet presAssocID="{75586377-15CB-43CE-A3F4-62D541F3679C}" presName="parTx" presStyleLbl="revTx" presStyleIdx="2" presStyleCnt="4">
        <dgm:presLayoutVars>
          <dgm:chMax val="0"/>
          <dgm:chPref val="0"/>
        </dgm:presLayoutVars>
      </dgm:prSet>
      <dgm:spPr/>
    </dgm:pt>
    <dgm:pt modelId="{C6EB6C7F-E558-4E47-8BCB-F313ECC4B6C3}" type="pres">
      <dgm:prSet presAssocID="{D51B9BA2-76DB-47A5-8B8D-9447388C66D1}" presName="sibTrans" presStyleCnt="0"/>
      <dgm:spPr/>
    </dgm:pt>
    <dgm:pt modelId="{1D864DF4-F2CA-4B88-9CB8-3281A4540FDE}" type="pres">
      <dgm:prSet presAssocID="{A5F8B8D0-8BA5-4DBE-ABA5-65D5E9BC04DC}" presName="compNode" presStyleCnt="0"/>
      <dgm:spPr/>
    </dgm:pt>
    <dgm:pt modelId="{8F9C8E62-D4A9-429C-8AA4-B53F89C0CE88}" type="pres">
      <dgm:prSet presAssocID="{A5F8B8D0-8BA5-4DBE-ABA5-65D5E9BC04DC}" presName="bgRect" presStyleLbl="bgShp" presStyleIdx="2" presStyleCnt="3"/>
      <dgm:spPr/>
    </dgm:pt>
    <dgm:pt modelId="{D041D689-EA42-472E-B0B6-0E8FBFD55728}" type="pres">
      <dgm:prSet presAssocID="{A5F8B8D0-8BA5-4DBE-ABA5-65D5E9BC0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F0322C8-580D-4042-8801-926168A61B40}" type="pres">
      <dgm:prSet presAssocID="{A5F8B8D0-8BA5-4DBE-ABA5-65D5E9BC04DC}" presName="spaceRect" presStyleCnt="0"/>
      <dgm:spPr/>
    </dgm:pt>
    <dgm:pt modelId="{9D6F8D20-78F9-477F-92FC-3D917032258C}" type="pres">
      <dgm:prSet presAssocID="{A5F8B8D0-8BA5-4DBE-ABA5-65D5E9BC04DC}" presName="parTx" presStyleLbl="revTx" presStyleIdx="3" presStyleCnt="4">
        <dgm:presLayoutVars>
          <dgm:chMax val="0"/>
          <dgm:chPref val="0"/>
        </dgm:presLayoutVars>
      </dgm:prSet>
      <dgm:spPr/>
    </dgm:pt>
  </dgm:ptLst>
  <dgm:cxnLst>
    <dgm:cxn modelId="{DB69910A-D089-416A-892C-3357F36F7ABC}" srcId="{8D649AA4-9013-4E7B-A2E4-3498427F0A1A}" destId="{75586377-15CB-43CE-A3F4-62D541F3679C}" srcOrd="1" destOrd="0" parTransId="{B9A427AF-8450-49E8-8B8D-44626C77DB17}" sibTransId="{D51B9BA2-76DB-47A5-8B8D-9447388C66D1}"/>
    <dgm:cxn modelId="{7E6E906B-35B9-4BAF-8C57-8585083F1D23}" type="presOf" srcId="{8D649AA4-9013-4E7B-A2E4-3498427F0A1A}" destId="{F629E677-CADF-4A99-8936-326C0C9F7ACF}" srcOrd="0" destOrd="0" presId="urn:microsoft.com/office/officeart/2018/2/layout/IconVerticalSolidList"/>
    <dgm:cxn modelId="{63723555-EAEF-4EA7-825D-4DBDC38C82D6}" type="presOf" srcId="{FBC5A7E2-C869-4422-9B7B-D12E13695E6E}" destId="{F4334487-CB5F-4C0F-820E-269FF893FD59}" srcOrd="0" destOrd="0" presId="urn:microsoft.com/office/officeart/2018/2/layout/IconVerticalSolidList"/>
    <dgm:cxn modelId="{355C8956-3EAF-45AA-83C2-FC69E877A7E5}" srcId="{8D649AA4-9013-4E7B-A2E4-3498427F0A1A}" destId="{57496DF5-187E-47C4-BCAD-BD44EB33AA76}" srcOrd="0" destOrd="0" parTransId="{BDDAF233-D911-4F0B-8991-D02BB26F50E2}" sibTransId="{95FAE96B-A7C6-4972-BF63-D5C2B17CA035}"/>
    <dgm:cxn modelId="{B74A177B-366C-4303-9412-CA3DD41EE827}" srcId="{57496DF5-187E-47C4-BCAD-BD44EB33AA76}" destId="{FBC5A7E2-C869-4422-9B7B-D12E13695E6E}" srcOrd="0" destOrd="0" parTransId="{F12C32B7-7884-4C17-AFA1-33D55BAD2324}" sibTransId="{E3C8C821-D481-49E7-BAC4-BCF444D5AB93}"/>
    <dgm:cxn modelId="{55EA89A0-622C-4981-ACDC-EAAA65566819}" type="presOf" srcId="{5C5853EC-9F95-4E24-94B1-D27E55C650C2}" destId="{F4334487-CB5F-4C0F-820E-269FF893FD59}" srcOrd="0" destOrd="1" presId="urn:microsoft.com/office/officeart/2018/2/layout/IconVerticalSolidList"/>
    <dgm:cxn modelId="{4D2C17B5-1CE0-44B0-BF04-04633EA5440F}" srcId="{57496DF5-187E-47C4-BCAD-BD44EB33AA76}" destId="{5C5853EC-9F95-4E24-94B1-D27E55C650C2}" srcOrd="1" destOrd="0" parTransId="{68417AE8-10E1-4F22-A83F-0362DD755B5E}" sibTransId="{CB2E80D8-740F-44EE-A35B-5ACEA19750B0}"/>
    <dgm:cxn modelId="{3E4723C7-703D-466E-AFE4-7810A41E66AE}" type="presOf" srcId="{A5F8B8D0-8BA5-4DBE-ABA5-65D5E9BC04DC}" destId="{9D6F8D20-78F9-477F-92FC-3D917032258C}" srcOrd="0" destOrd="0" presId="urn:microsoft.com/office/officeart/2018/2/layout/IconVerticalSolidList"/>
    <dgm:cxn modelId="{CD336ACD-5417-4AA2-93CC-0100F6B45057}" type="presOf" srcId="{75586377-15CB-43CE-A3F4-62D541F3679C}" destId="{DFE24440-B94D-4DF5-B838-5C18CEFDEDF4}" srcOrd="0" destOrd="0" presId="urn:microsoft.com/office/officeart/2018/2/layout/IconVerticalSolidList"/>
    <dgm:cxn modelId="{1FCA4BE2-922A-4D40-9B3B-F5545F2B330E}" srcId="{8D649AA4-9013-4E7B-A2E4-3498427F0A1A}" destId="{A5F8B8D0-8BA5-4DBE-ABA5-65D5E9BC04DC}" srcOrd="2" destOrd="0" parTransId="{6A1F20F3-F6F6-4286-B531-27CEB80FED8C}" sibTransId="{F45F6CE9-6B6C-4B28-AEFA-F6C78EC3E9EA}"/>
    <dgm:cxn modelId="{74B5C9FA-252C-4238-8ADC-08ACB658629B}" type="presOf" srcId="{57496DF5-187E-47C4-BCAD-BD44EB33AA76}" destId="{C06758FF-C134-4DD2-A492-C04323746F06}" srcOrd="0" destOrd="0" presId="urn:microsoft.com/office/officeart/2018/2/layout/IconVerticalSolidList"/>
    <dgm:cxn modelId="{6CD3E060-3D89-421A-9012-9610B308FC5A}" type="presParOf" srcId="{F629E677-CADF-4A99-8936-326C0C9F7ACF}" destId="{883282BD-644A-4A75-BCA0-7CDBCA483E27}" srcOrd="0" destOrd="0" presId="urn:microsoft.com/office/officeart/2018/2/layout/IconVerticalSolidList"/>
    <dgm:cxn modelId="{389604E1-9EC7-48D4-8C32-347FAFC518A8}" type="presParOf" srcId="{883282BD-644A-4A75-BCA0-7CDBCA483E27}" destId="{B135FB9F-8C6D-4C6A-B033-D8EB59B762D7}" srcOrd="0" destOrd="0" presId="urn:microsoft.com/office/officeart/2018/2/layout/IconVerticalSolidList"/>
    <dgm:cxn modelId="{04F147BB-F935-431D-840C-91116186EC65}" type="presParOf" srcId="{883282BD-644A-4A75-BCA0-7CDBCA483E27}" destId="{2F41B5D9-D107-47DE-8931-C88651D2E71C}" srcOrd="1" destOrd="0" presId="urn:microsoft.com/office/officeart/2018/2/layout/IconVerticalSolidList"/>
    <dgm:cxn modelId="{CD469036-89B5-48A1-B9CD-483D521E594E}" type="presParOf" srcId="{883282BD-644A-4A75-BCA0-7CDBCA483E27}" destId="{072C37A1-B278-42F8-96B3-81D0E6C1F91D}" srcOrd="2" destOrd="0" presId="urn:microsoft.com/office/officeart/2018/2/layout/IconVerticalSolidList"/>
    <dgm:cxn modelId="{9EE5C10F-5AAD-4D6E-A9EB-0AA84B36D691}" type="presParOf" srcId="{883282BD-644A-4A75-BCA0-7CDBCA483E27}" destId="{C06758FF-C134-4DD2-A492-C04323746F06}" srcOrd="3" destOrd="0" presId="urn:microsoft.com/office/officeart/2018/2/layout/IconVerticalSolidList"/>
    <dgm:cxn modelId="{5A7235F4-353C-417D-BFFC-040E20B6F675}" type="presParOf" srcId="{883282BD-644A-4A75-BCA0-7CDBCA483E27}" destId="{F4334487-CB5F-4C0F-820E-269FF893FD59}" srcOrd="4" destOrd="0" presId="urn:microsoft.com/office/officeart/2018/2/layout/IconVerticalSolidList"/>
    <dgm:cxn modelId="{9E6A5ADC-8B21-46B2-B2D9-32BCA98562FF}" type="presParOf" srcId="{F629E677-CADF-4A99-8936-326C0C9F7ACF}" destId="{946D7338-7ACF-4D81-8F59-EC1F9F8D3B02}" srcOrd="1" destOrd="0" presId="urn:microsoft.com/office/officeart/2018/2/layout/IconVerticalSolidList"/>
    <dgm:cxn modelId="{D127024B-37AA-40AD-804A-69E0577D7366}" type="presParOf" srcId="{F629E677-CADF-4A99-8936-326C0C9F7ACF}" destId="{FBF4AD9A-C0AD-4D76-A79C-467652229698}" srcOrd="2" destOrd="0" presId="urn:microsoft.com/office/officeart/2018/2/layout/IconVerticalSolidList"/>
    <dgm:cxn modelId="{DA5B46A5-FA2E-41D0-8B0E-8833B93A1451}" type="presParOf" srcId="{FBF4AD9A-C0AD-4D76-A79C-467652229698}" destId="{CD555DF6-3A90-4EB1-9C17-5ECFB2911BBF}" srcOrd="0" destOrd="0" presId="urn:microsoft.com/office/officeart/2018/2/layout/IconVerticalSolidList"/>
    <dgm:cxn modelId="{0B14DE9A-59BB-406A-81A4-CF950D577F46}" type="presParOf" srcId="{FBF4AD9A-C0AD-4D76-A79C-467652229698}" destId="{E1AEABA9-5F60-4E3F-BE4C-3C3ED5570945}" srcOrd="1" destOrd="0" presId="urn:microsoft.com/office/officeart/2018/2/layout/IconVerticalSolidList"/>
    <dgm:cxn modelId="{28D7DC3D-1DB2-45AB-8974-AB5C6B5DB485}" type="presParOf" srcId="{FBF4AD9A-C0AD-4D76-A79C-467652229698}" destId="{0E8BFF07-8B20-4739-9009-9EE56ADC7D68}" srcOrd="2" destOrd="0" presId="urn:microsoft.com/office/officeart/2018/2/layout/IconVerticalSolidList"/>
    <dgm:cxn modelId="{1A361D64-1607-4B97-86B9-03D56ADEC364}" type="presParOf" srcId="{FBF4AD9A-C0AD-4D76-A79C-467652229698}" destId="{DFE24440-B94D-4DF5-B838-5C18CEFDEDF4}" srcOrd="3" destOrd="0" presId="urn:microsoft.com/office/officeart/2018/2/layout/IconVerticalSolidList"/>
    <dgm:cxn modelId="{A131D68B-94AE-45C3-9EF3-02332EF4BB57}" type="presParOf" srcId="{F629E677-CADF-4A99-8936-326C0C9F7ACF}" destId="{C6EB6C7F-E558-4E47-8BCB-F313ECC4B6C3}" srcOrd="3" destOrd="0" presId="urn:microsoft.com/office/officeart/2018/2/layout/IconVerticalSolidList"/>
    <dgm:cxn modelId="{33AFBA72-3CA9-4541-9ED6-69F3609AF658}" type="presParOf" srcId="{F629E677-CADF-4A99-8936-326C0C9F7ACF}" destId="{1D864DF4-F2CA-4B88-9CB8-3281A4540FDE}" srcOrd="4" destOrd="0" presId="urn:microsoft.com/office/officeart/2018/2/layout/IconVerticalSolidList"/>
    <dgm:cxn modelId="{E11EC696-A475-4005-A49C-BA0787B48A55}" type="presParOf" srcId="{1D864DF4-F2CA-4B88-9CB8-3281A4540FDE}" destId="{8F9C8E62-D4A9-429C-8AA4-B53F89C0CE88}" srcOrd="0" destOrd="0" presId="urn:microsoft.com/office/officeart/2018/2/layout/IconVerticalSolidList"/>
    <dgm:cxn modelId="{F33B16FD-A74F-412F-9CDF-7024C68F03F1}" type="presParOf" srcId="{1D864DF4-F2CA-4B88-9CB8-3281A4540FDE}" destId="{D041D689-EA42-472E-B0B6-0E8FBFD55728}" srcOrd="1" destOrd="0" presId="urn:microsoft.com/office/officeart/2018/2/layout/IconVerticalSolidList"/>
    <dgm:cxn modelId="{B4D88EBC-A186-4158-9C5A-C6900EC8560B}" type="presParOf" srcId="{1D864DF4-F2CA-4B88-9CB8-3281A4540FDE}" destId="{CF0322C8-580D-4042-8801-926168A61B40}" srcOrd="2" destOrd="0" presId="urn:microsoft.com/office/officeart/2018/2/layout/IconVerticalSolidList"/>
    <dgm:cxn modelId="{85CEDE28-EE96-4ECD-99D9-2BB2D295F74D}" type="presParOf" srcId="{1D864DF4-F2CA-4B88-9CB8-3281A4540FDE}" destId="{9D6F8D20-78F9-477F-92FC-3D91703225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AA5F9-D4E5-4595-81D4-FE9F8F36F896}">
      <dsp:nvSpPr>
        <dsp:cNvPr id="0" name=""/>
        <dsp:cNvSpPr/>
      </dsp:nvSpPr>
      <dsp:spPr>
        <a:xfrm>
          <a:off x="3982411" y="1108"/>
          <a:ext cx="1571544" cy="1571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mic Sans MS" panose="030F0702030302020204" pitchFamily="66" charset="0"/>
            </a:rPr>
            <a:t>Vertex-based</a:t>
          </a:r>
        </a:p>
      </dsp:txBody>
      <dsp:txXfrm>
        <a:off x="4212558" y="231255"/>
        <a:ext cx="1111250" cy="1111250"/>
      </dsp:txXfrm>
    </dsp:sp>
    <dsp:sp modelId="{8EFCDD79-7F6D-425D-AD00-80A7929EA4B8}">
      <dsp:nvSpPr>
        <dsp:cNvPr id="0" name=""/>
        <dsp:cNvSpPr/>
      </dsp:nvSpPr>
      <dsp:spPr>
        <a:xfrm rot="2160000">
          <a:off x="5504631" y="1209026"/>
          <a:ext cx="419198" cy="5303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516640" y="1278145"/>
        <a:ext cx="293439" cy="318238"/>
      </dsp:txXfrm>
    </dsp:sp>
    <dsp:sp modelId="{82CD522F-CB39-4B2F-95EA-9808F5020762}">
      <dsp:nvSpPr>
        <dsp:cNvPr id="0" name=""/>
        <dsp:cNvSpPr/>
      </dsp:nvSpPr>
      <dsp:spPr>
        <a:xfrm>
          <a:off x="5893701" y="1389742"/>
          <a:ext cx="1571544" cy="1571544"/>
        </a:xfrm>
        <a:prstGeom prst="ellipse">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mic Sans MS" panose="030F0702030302020204" pitchFamily="66" charset="0"/>
            </a:rPr>
            <a:t>Uniform Scale</a:t>
          </a:r>
        </a:p>
      </dsp:txBody>
      <dsp:txXfrm>
        <a:off x="6123848" y="1619889"/>
        <a:ext cx="1111250" cy="1111250"/>
      </dsp:txXfrm>
    </dsp:sp>
    <dsp:sp modelId="{C0B10886-B4C0-487B-8995-875F433C6CFF}">
      <dsp:nvSpPr>
        <dsp:cNvPr id="0" name=""/>
        <dsp:cNvSpPr/>
      </dsp:nvSpPr>
      <dsp:spPr>
        <a:xfrm rot="6480000">
          <a:off x="6117574" y="3012391"/>
          <a:ext cx="407627" cy="530396"/>
        </a:xfrm>
        <a:prstGeom prst="rightArrow">
          <a:avLst>
            <a:gd name="adj1" fmla="val 60000"/>
            <a:gd name="adj2" fmla="val 50000"/>
          </a:avLst>
        </a:prstGeom>
        <a:solidFill>
          <a:schemeClr val="accent5">
            <a:hueOff val="-1838336"/>
            <a:satOff val="-2557"/>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6197613" y="3060319"/>
        <a:ext cx="285339" cy="318238"/>
      </dsp:txXfrm>
    </dsp:sp>
    <dsp:sp modelId="{C2392A22-7D3E-4F9C-A2EF-1C000ECBBEDB}">
      <dsp:nvSpPr>
        <dsp:cNvPr id="0" name=""/>
        <dsp:cNvSpPr/>
      </dsp:nvSpPr>
      <dsp:spPr>
        <a:xfrm>
          <a:off x="4766791" y="3636599"/>
          <a:ext cx="2365269" cy="1571544"/>
        </a:xfrm>
        <a:prstGeom prst="ellipse">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mic Sans MS" panose="030F0702030302020204" pitchFamily="66" charset="0"/>
            </a:rPr>
            <a:t>Independent of network size</a:t>
          </a:r>
        </a:p>
      </dsp:txBody>
      <dsp:txXfrm>
        <a:off x="5113177" y="3866746"/>
        <a:ext cx="1672497" cy="1111250"/>
      </dsp:txXfrm>
    </dsp:sp>
    <dsp:sp modelId="{F4B12967-C486-47B4-B874-C9A98A7F74C2}">
      <dsp:nvSpPr>
        <dsp:cNvPr id="0" name=""/>
        <dsp:cNvSpPr/>
      </dsp:nvSpPr>
      <dsp:spPr>
        <a:xfrm rot="10800000">
          <a:off x="4471232" y="4157173"/>
          <a:ext cx="208861" cy="530396"/>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4533890" y="4263252"/>
        <a:ext cx="146203" cy="318238"/>
      </dsp:txXfrm>
    </dsp:sp>
    <dsp:sp modelId="{79858B37-CB74-433E-BBA3-DEE7BD832C63}">
      <dsp:nvSpPr>
        <dsp:cNvPr id="0" name=""/>
        <dsp:cNvSpPr/>
      </dsp:nvSpPr>
      <dsp:spPr>
        <a:xfrm>
          <a:off x="2801168" y="3636599"/>
          <a:ext cx="1571544" cy="1571544"/>
        </a:xfrm>
        <a:prstGeom prst="ellipse">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mic Sans MS" panose="030F0702030302020204" pitchFamily="66" charset="0"/>
            </a:rPr>
            <a:t>Handles Resolution Limit</a:t>
          </a:r>
        </a:p>
      </dsp:txBody>
      <dsp:txXfrm>
        <a:off x="3031315" y="3866746"/>
        <a:ext cx="1111250" cy="1111250"/>
      </dsp:txXfrm>
    </dsp:sp>
    <dsp:sp modelId="{77B8EFE1-8054-4616-B1AF-01658638A555}">
      <dsp:nvSpPr>
        <dsp:cNvPr id="0" name=""/>
        <dsp:cNvSpPr/>
      </dsp:nvSpPr>
      <dsp:spPr>
        <a:xfrm rot="15120000">
          <a:off x="3015983" y="3045028"/>
          <a:ext cx="419198" cy="530396"/>
        </a:xfrm>
        <a:prstGeom prst="rightArrow">
          <a:avLst>
            <a:gd name="adj1" fmla="val 60000"/>
            <a:gd name="adj2" fmla="val 50000"/>
          </a:avLst>
        </a:prstGeom>
        <a:solidFill>
          <a:schemeClr val="accent5">
            <a:hueOff val="-5515009"/>
            <a:satOff val="-7671"/>
            <a:lumOff val="-29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3098293" y="3210909"/>
        <a:ext cx="293439" cy="318238"/>
      </dsp:txXfrm>
    </dsp:sp>
    <dsp:sp modelId="{997EEF69-5EC0-430F-AE7F-AFC83B342386}">
      <dsp:nvSpPr>
        <dsp:cNvPr id="0" name=""/>
        <dsp:cNvSpPr/>
      </dsp:nvSpPr>
      <dsp:spPr>
        <a:xfrm>
          <a:off x="2071120" y="1389742"/>
          <a:ext cx="1571544" cy="1571544"/>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mic Sans MS" panose="030F0702030302020204" pitchFamily="66" charset="0"/>
            </a:rPr>
            <a:t>Is Sensitive to Changes </a:t>
          </a:r>
        </a:p>
      </dsp:txBody>
      <dsp:txXfrm>
        <a:off x="2301267" y="1619889"/>
        <a:ext cx="1111250" cy="1111250"/>
      </dsp:txXfrm>
    </dsp:sp>
    <dsp:sp modelId="{A539C002-4D8E-48BE-ACF5-0DDA2D0C285C}">
      <dsp:nvSpPr>
        <dsp:cNvPr id="0" name=""/>
        <dsp:cNvSpPr/>
      </dsp:nvSpPr>
      <dsp:spPr>
        <a:xfrm rot="19440000">
          <a:off x="3593340" y="1222973"/>
          <a:ext cx="419198" cy="530396"/>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605349" y="1366012"/>
        <a:ext cx="293439" cy="318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5FB9F-8C6D-4C6A-B033-D8EB59B762D7}">
      <dsp:nvSpPr>
        <dsp:cNvPr id="0" name=""/>
        <dsp:cNvSpPr/>
      </dsp:nvSpPr>
      <dsp:spPr>
        <a:xfrm>
          <a:off x="0" y="2884"/>
          <a:ext cx="5744684" cy="1348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B5D9-D107-47DE-8931-C88651D2E71C}">
      <dsp:nvSpPr>
        <dsp:cNvPr id="0" name=""/>
        <dsp:cNvSpPr/>
      </dsp:nvSpPr>
      <dsp:spPr>
        <a:xfrm>
          <a:off x="407986" y="306345"/>
          <a:ext cx="741794" cy="741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758FF-C134-4DD2-A492-C04323746F06}">
      <dsp:nvSpPr>
        <dsp:cNvPr id="0" name=""/>
        <dsp:cNvSpPr/>
      </dsp:nvSpPr>
      <dsp:spPr>
        <a:xfrm>
          <a:off x="1557767" y="2884"/>
          <a:ext cx="2585108" cy="1348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39" tIns="142739" rIns="142739" bIns="142739" numCol="1" spcCol="1270" anchor="ctr" anchorCtr="0">
          <a:noAutofit/>
        </a:bodyPr>
        <a:lstStyle/>
        <a:p>
          <a:pPr marL="0" lvl="0" indent="0" algn="l" defTabSz="666750">
            <a:lnSpc>
              <a:spcPct val="100000"/>
            </a:lnSpc>
            <a:spcBef>
              <a:spcPct val="0"/>
            </a:spcBef>
            <a:spcAft>
              <a:spcPct val="35000"/>
            </a:spcAft>
            <a:buNone/>
          </a:pPr>
          <a:r>
            <a:rPr lang="en-US" sz="1500" kern="1200"/>
            <a:t>A new three-step parallel algorithm for updating the SSSP, MST, PR &amp; Connected Components</a:t>
          </a:r>
        </a:p>
      </dsp:txBody>
      <dsp:txXfrm>
        <a:off x="1557767" y="2884"/>
        <a:ext cx="2585108" cy="1348716"/>
      </dsp:txXfrm>
    </dsp:sp>
    <dsp:sp modelId="{F4334487-CB5F-4C0F-820E-269FF893FD59}">
      <dsp:nvSpPr>
        <dsp:cNvPr id="0" name=""/>
        <dsp:cNvSpPr/>
      </dsp:nvSpPr>
      <dsp:spPr>
        <a:xfrm>
          <a:off x="4142875" y="2884"/>
          <a:ext cx="1600286" cy="1348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39" tIns="142739" rIns="142739" bIns="142739" numCol="1" spcCol="1270" anchor="ctr" anchorCtr="0">
          <a:noAutofit/>
        </a:bodyPr>
        <a:lstStyle/>
        <a:p>
          <a:pPr marL="0" lvl="0" indent="0" algn="l" defTabSz="488950">
            <a:lnSpc>
              <a:spcPct val="100000"/>
            </a:lnSpc>
            <a:spcBef>
              <a:spcPct val="0"/>
            </a:spcBef>
            <a:spcAft>
              <a:spcPct val="35000"/>
            </a:spcAft>
            <a:buNone/>
          </a:pPr>
          <a:r>
            <a:rPr lang="en-US" sz="1100" kern="1200"/>
            <a:t>optimizations to improve scalability</a:t>
          </a:r>
        </a:p>
        <a:p>
          <a:pPr marL="0" lvl="0" indent="0" algn="l" defTabSz="488950">
            <a:lnSpc>
              <a:spcPct val="100000"/>
            </a:lnSpc>
            <a:spcBef>
              <a:spcPct val="0"/>
            </a:spcBef>
            <a:spcAft>
              <a:spcPct val="35000"/>
            </a:spcAft>
            <a:buNone/>
          </a:pPr>
          <a:r>
            <a:rPr lang="en-US" sz="1100" kern="1200"/>
            <a:t>optimizations to reduce redundant/wasteful computation </a:t>
          </a:r>
        </a:p>
      </dsp:txBody>
      <dsp:txXfrm>
        <a:off x="4142875" y="2884"/>
        <a:ext cx="1600286" cy="1348716"/>
      </dsp:txXfrm>
    </dsp:sp>
    <dsp:sp modelId="{CD555DF6-3A90-4EB1-9C17-5ECFB2911BBF}">
      <dsp:nvSpPr>
        <dsp:cNvPr id="0" name=""/>
        <dsp:cNvSpPr/>
      </dsp:nvSpPr>
      <dsp:spPr>
        <a:xfrm>
          <a:off x="0" y="1688779"/>
          <a:ext cx="5744684" cy="1348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EABA9-5F60-4E3F-BE4C-3C3ED5570945}">
      <dsp:nvSpPr>
        <dsp:cNvPr id="0" name=""/>
        <dsp:cNvSpPr/>
      </dsp:nvSpPr>
      <dsp:spPr>
        <a:xfrm>
          <a:off x="407986" y="1992240"/>
          <a:ext cx="741794" cy="741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E24440-B94D-4DF5-B838-5C18CEFDEDF4}">
      <dsp:nvSpPr>
        <dsp:cNvPr id="0" name=""/>
        <dsp:cNvSpPr/>
      </dsp:nvSpPr>
      <dsp:spPr>
        <a:xfrm>
          <a:off x="1557767" y="1688779"/>
          <a:ext cx="4185394" cy="1348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39" tIns="142739" rIns="142739" bIns="142739" numCol="1" spcCol="1270" anchor="ctr" anchorCtr="0">
          <a:noAutofit/>
        </a:bodyPr>
        <a:lstStyle/>
        <a:p>
          <a:pPr marL="0" lvl="0" indent="0" algn="l" defTabSz="666750">
            <a:lnSpc>
              <a:spcPct val="100000"/>
            </a:lnSpc>
            <a:spcBef>
              <a:spcPct val="0"/>
            </a:spcBef>
            <a:spcAft>
              <a:spcPct val="35000"/>
            </a:spcAft>
            <a:buNone/>
          </a:pPr>
          <a:r>
            <a:rPr lang="en-US" sz="1500" kern="1200"/>
            <a:t>Correctness proof </a:t>
          </a:r>
        </a:p>
      </dsp:txBody>
      <dsp:txXfrm>
        <a:off x="1557767" y="1688779"/>
        <a:ext cx="4185394" cy="1348716"/>
      </dsp:txXfrm>
    </dsp:sp>
    <dsp:sp modelId="{8F9C8E62-D4A9-429C-8AA4-B53F89C0CE88}">
      <dsp:nvSpPr>
        <dsp:cNvPr id="0" name=""/>
        <dsp:cNvSpPr/>
      </dsp:nvSpPr>
      <dsp:spPr>
        <a:xfrm>
          <a:off x="0" y="3374675"/>
          <a:ext cx="5744684" cy="13487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1D689-EA42-472E-B0B6-0E8FBFD55728}">
      <dsp:nvSpPr>
        <dsp:cNvPr id="0" name=""/>
        <dsp:cNvSpPr/>
      </dsp:nvSpPr>
      <dsp:spPr>
        <a:xfrm>
          <a:off x="407986" y="3678136"/>
          <a:ext cx="741794" cy="741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F8D20-78F9-477F-92FC-3D917032258C}">
      <dsp:nvSpPr>
        <dsp:cNvPr id="0" name=""/>
        <dsp:cNvSpPr/>
      </dsp:nvSpPr>
      <dsp:spPr>
        <a:xfrm>
          <a:off x="1557767" y="3374675"/>
          <a:ext cx="4185394" cy="1348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39" tIns="142739" rIns="142739" bIns="142739" numCol="1" spcCol="1270" anchor="ctr" anchorCtr="0">
          <a:noAutofit/>
        </a:bodyPr>
        <a:lstStyle/>
        <a:p>
          <a:pPr marL="0" lvl="0" indent="0" algn="l" defTabSz="666750">
            <a:lnSpc>
              <a:spcPct val="100000"/>
            </a:lnSpc>
            <a:spcBef>
              <a:spcPct val="0"/>
            </a:spcBef>
            <a:spcAft>
              <a:spcPct val="35000"/>
            </a:spcAft>
            <a:buNone/>
          </a:pPr>
          <a:r>
            <a:rPr lang="en-US" sz="1500" kern="1200"/>
            <a:t>Empirical evaluation to demonstrate speedup over recomputing SSSP &amp; MST from scratch</a:t>
          </a:r>
        </a:p>
      </dsp:txBody>
      <dsp:txXfrm>
        <a:off x="1557767" y="3374675"/>
        <a:ext cx="4185394" cy="134871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drawing1.xml><?xml version="1.0" encoding="utf-8"?>
<c:userShapes xmlns:c="http://schemas.openxmlformats.org/drawingml/2006/chart">
  <cdr:relSizeAnchor xmlns:cdr="http://schemas.openxmlformats.org/drawingml/2006/chartDrawing">
    <cdr:from>
      <cdr:x>0.01801</cdr:x>
      <cdr:y>0</cdr:y>
    </cdr:from>
    <cdr:to>
      <cdr:x>0.07582</cdr:x>
      <cdr:y>0.93834</cdr:y>
    </cdr:to>
    <cdr:sp macro="" textlink="">
      <cdr:nvSpPr>
        <cdr:cNvPr id="2" name="TextBox 11">
          <a:extLst xmlns:a="http://schemas.openxmlformats.org/drawingml/2006/main">
            <a:ext uri="{FF2B5EF4-FFF2-40B4-BE49-F238E27FC236}">
              <a16:creationId xmlns:a16="http://schemas.microsoft.com/office/drawing/2014/main" id="{549332ED-068E-46C4-B555-C2E625BAA163}"/>
            </a:ext>
          </a:extLst>
        </cdr:cNvPr>
        <cdr:cNvSpPr txBox="1"/>
      </cdr:nvSpPr>
      <cdr:spPr>
        <a:xfrm xmlns:a="http://schemas.openxmlformats.org/drawingml/2006/main" rot="16200000">
          <a:off x="-1500689" y="-1234912"/>
          <a:ext cx="350090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400" dirty="0"/>
            <a:t>Time in Seconds</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0.09594</cdr:y>
    </cdr:from>
    <cdr:to>
      <cdr:x>0.05262</cdr:x>
      <cdr:y>1</cdr:y>
    </cdr:to>
    <cdr:sp macro="" textlink="">
      <cdr:nvSpPr>
        <cdr:cNvPr id="2" name="TextBox 11">
          <a:extLst xmlns:a="http://schemas.openxmlformats.org/drawingml/2006/main">
            <a:ext uri="{FF2B5EF4-FFF2-40B4-BE49-F238E27FC236}">
              <a16:creationId xmlns:a16="http://schemas.microsoft.com/office/drawing/2014/main" id="{37CFAB9F-CF29-4C9A-9CCC-143520C0A41F}"/>
            </a:ext>
          </a:extLst>
        </cdr:cNvPr>
        <cdr:cNvSpPr txBox="1"/>
      </cdr:nvSpPr>
      <cdr:spPr>
        <a:xfrm xmlns:a="http://schemas.openxmlformats.org/drawingml/2006/main" rot="16200000">
          <a:off x="-7391564" y="1968102"/>
          <a:ext cx="350090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400" dirty="0"/>
            <a:t>Time in Seconds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D6240-42D5-41BD-80D9-5E0F1E246A76}"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A1103-05F6-4DE7-9149-4FC7F172DB27}" type="slidenum">
              <a:rPr lang="en-US" smtClean="0"/>
              <a:t>‹#›</a:t>
            </a:fld>
            <a:endParaRPr lang="en-US"/>
          </a:p>
        </p:txBody>
      </p:sp>
    </p:spTree>
    <p:extLst>
      <p:ext uri="{BB962C8B-B14F-4D97-AF65-F5344CB8AC3E}">
        <p14:creationId xmlns:p14="http://schemas.microsoft.com/office/powerpoint/2010/main" val="325804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1</a:t>
            </a:fld>
            <a:endParaRPr lang="en-US"/>
          </a:p>
        </p:txBody>
      </p:sp>
    </p:spTree>
    <p:extLst>
      <p:ext uri="{BB962C8B-B14F-4D97-AF65-F5344CB8AC3E}">
        <p14:creationId xmlns:p14="http://schemas.microsoft.com/office/powerpoint/2010/main" val="295320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now show how </a:t>
            </a:r>
            <a:r>
              <a:rPr lang="en-US" dirty="0" err="1"/>
              <a:t>sparsification</a:t>
            </a:r>
            <a:r>
              <a:rPr lang="en-US" dirty="0"/>
              <a:t> tree is used to check whether a dynamic</a:t>
            </a:r>
            <a:r>
              <a:rPr lang="en-US" baseline="0" dirty="0"/>
              <a:t> network remains connected, and also to maintain one connected path.  </a:t>
            </a:r>
          </a:p>
          <a:p>
            <a:endParaRPr lang="en-US" baseline="0" dirty="0"/>
          </a:p>
          <a:p>
            <a:r>
              <a:rPr lang="en-US" baseline="0" dirty="0"/>
              <a:t>On the left hand is our original network. On the right side is a path between the connected components. Node 2 is isolated.  We now classify the edges in the </a:t>
            </a:r>
            <a:r>
              <a:rPr lang="en-US" baseline="0" dirty="0" err="1"/>
              <a:t>sparsification</a:t>
            </a:r>
            <a:r>
              <a:rPr lang="en-US" baseline="0" dirty="0"/>
              <a:t> tree based on whether the edges are in the connected paths or not. Edges in the path are called key edges and are marked in white. The remainder of the edges are in black and called Other edges.  At each level, the numbers in the parenthesis show the nodes that are in the same component.</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D937044-04E2-C049-9A3E-3F3BCF993D56}" type="slidenum">
              <a:rPr lang="en-US" smtClean="0"/>
              <a:t>6</a:t>
            </a:fld>
            <a:endParaRPr lang="en-US"/>
          </a:p>
        </p:txBody>
      </p:sp>
    </p:spTree>
    <p:extLst>
      <p:ext uri="{BB962C8B-B14F-4D97-AF65-F5344CB8AC3E}">
        <p14:creationId xmlns:p14="http://schemas.microsoft.com/office/powerpoint/2010/main" val="462114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21</a:t>
            </a:fld>
            <a:endParaRPr lang="en-US"/>
          </a:p>
        </p:txBody>
      </p:sp>
    </p:spTree>
    <p:extLst>
      <p:ext uri="{BB962C8B-B14F-4D97-AF65-F5344CB8AC3E}">
        <p14:creationId xmlns:p14="http://schemas.microsoft.com/office/powerpoint/2010/main" val="158551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Mention that more details are in the paper</a:t>
            </a:r>
          </a:p>
        </p:txBody>
      </p:sp>
    </p:spTree>
    <p:extLst>
      <p:ext uri="{BB962C8B-B14F-4D97-AF65-F5344CB8AC3E}">
        <p14:creationId xmlns:p14="http://schemas.microsoft.com/office/powerpoint/2010/main" val="280780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599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658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you</a:t>
            </a:r>
            <a:r>
              <a:rPr lang="en-US" baseline="0" dirty="0"/>
              <a:t> will illustrate the last two points by empirical results in the following slides</a:t>
            </a:r>
            <a:endParaRPr lang="en-US" dirty="0"/>
          </a:p>
        </p:txBody>
      </p:sp>
    </p:spTree>
    <p:extLst>
      <p:ext uri="{BB962C8B-B14F-4D97-AF65-F5344CB8AC3E}">
        <p14:creationId xmlns:p14="http://schemas.microsoft.com/office/powerpoint/2010/main" val="421013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D09BB9-340A-43C7-91E1-34B766698219}" type="datetime1">
              <a:rPr lang="en-US" smtClean="0"/>
              <a:t>11/16/2020</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649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D9BAC5-3E9C-4F2D-9FA8-D6C03F55B1FC}" type="datetime1">
              <a:rPr lang="en-US" smtClean="0"/>
              <a:t>11/16/2020</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60664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056A89-527B-495C-90D0-F4BDC81B44B5}" type="datetime1">
              <a:rPr lang="en-US" smtClean="0"/>
              <a:t>11/16/2020</a:t>
            </a:fld>
            <a:endParaRPr lang="en-US" dirty="0"/>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5524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9882B8-881E-4F6A-8D73-DB548AE315FC}" type="datetime1">
              <a:rPr lang="en-US" smtClean="0"/>
              <a:t>11/16/2020</a:t>
            </a:fld>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396832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A5E2E7-1198-4F3E-9E77-5C81A49467C4}" type="datetime1">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63F-8BD9-8D40-8122-0A1D7E266670}" type="slidenum">
              <a:rPr lang="en-US" smtClean="0"/>
              <a:t>‹#›</a:t>
            </a:fld>
            <a:endParaRPr lang="en-US"/>
          </a:p>
        </p:txBody>
      </p:sp>
    </p:spTree>
    <p:extLst>
      <p:ext uri="{BB962C8B-B14F-4D97-AF65-F5344CB8AC3E}">
        <p14:creationId xmlns:p14="http://schemas.microsoft.com/office/powerpoint/2010/main" val="291506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5" name="Shape 25"/>
          <p:cNvSpPr txBox="1">
            <a:spLocks noGrp="1"/>
          </p:cNvSpPr>
          <p:nvPr>
            <p:ph type="title"/>
          </p:nvPr>
        </p:nvSpPr>
        <p:spPr>
          <a:xfrm>
            <a:off x="3200333" y="767933"/>
            <a:ext cx="8428800" cy="847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213483" y="2127701"/>
            <a:ext cx="8428800" cy="400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330665" y="6251677"/>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5718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EA1102-DD5E-A148-9E09-3F1D05A0917D}" type="datetimeFigureOut">
              <a:rPr lang="en-US" smtClean="0"/>
              <a:t>11/18/2020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6F63F-8BD9-8D40-8122-0A1D7E266670}"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560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5A161-4494-4749-B491-61D0ABD19B90}"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89DAF-16A0-DD44-8BB9-6D71416A49AF}" type="slidenum">
              <a:rPr lang="en-US" smtClean="0"/>
              <a:t>‹#›</a:t>
            </a:fld>
            <a:endParaRPr lang="en-US"/>
          </a:p>
        </p:txBody>
      </p:sp>
    </p:spTree>
    <p:extLst>
      <p:ext uri="{BB962C8B-B14F-4D97-AF65-F5344CB8AC3E}">
        <p14:creationId xmlns:p14="http://schemas.microsoft.com/office/powerpoint/2010/main" val="3497629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E4C38-A46E-4BE0-9E86-33D117B4920C}" type="datetime1">
              <a:rPr lang="en-US" smtClean="0"/>
              <a:t>11/16/2020</a:t>
            </a:fld>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9140003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9" r:id="rId3"/>
    <p:sldLayoutId id="2147483670" r:id="rId4"/>
    <p:sldLayoutId id="2147483671" r:id="rId5"/>
    <p:sldLayoutId id="2147483672" r:id="rId6"/>
    <p:sldLayoutId id="2147483673" r:id="rId7"/>
    <p:sldLayoutId id="2147483674" r:id="rId8"/>
  </p:sldLayoutIdLst>
  <p:hf hdr="0"/>
  <p:txStyles>
    <p:title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riramsrinivas@unomaha.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stingergraph.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hyperlink" Target="mailto:sriramsrinivas@unomaha.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umbrella, dark&#10;&#10;Description automatically generated">
            <a:extLst>
              <a:ext uri="{FF2B5EF4-FFF2-40B4-BE49-F238E27FC236}">
                <a16:creationId xmlns:a16="http://schemas.microsoft.com/office/drawing/2014/main" id="{455DE979-C02E-44B4-A750-41871F2F94B5}"/>
              </a:ext>
            </a:extLst>
          </p:cNvPr>
          <p:cNvPicPr>
            <a:picLocks noChangeAspect="1"/>
          </p:cNvPicPr>
          <p:nvPr/>
        </p:nvPicPr>
        <p:blipFill rotWithShape="1">
          <a:blip r:embed="rId3">
            <a:extLst>
              <a:ext uri="{28A0092B-C50C-407E-A947-70E740481C1C}">
                <a14:useLocalDpi xmlns:a14="http://schemas.microsoft.com/office/drawing/2010/main" val="0"/>
              </a:ext>
            </a:extLst>
          </a:blip>
          <a:srcRect t="3726" b="19744"/>
          <a:stretch/>
        </p:blipFill>
        <p:spPr>
          <a:xfrm>
            <a:off x="-3047" y="10"/>
            <a:ext cx="12191999" cy="6857990"/>
          </a:xfrm>
          <a:prstGeom prst="rect">
            <a:avLst/>
          </a:prstGeom>
        </p:spPr>
      </p:pic>
      <p:sp>
        <p:nvSpPr>
          <p:cNvPr id="84" name="Rectangle 8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C6C28-E1FB-4D92-A16C-8E9753937AD3}"/>
              </a:ext>
            </a:extLst>
          </p:cNvPr>
          <p:cNvSpPr>
            <a:spLocks noGrp="1"/>
          </p:cNvSpPr>
          <p:nvPr>
            <p:ph type="ctrTitle"/>
          </p:nvPr>
        </p:nvSpPr>
        <p:spPr>
          <a:xfrm>
            <a:off x="247359" y="-29674"/>
            <a:ext cx="11658600" cy="1133475"/>
          </a:xfrm>
          <a:effectLst>
            <a:outerShdw blurRad="50800" dist="38100" dir="2700000" algn="tl" rotWithShape="0">
              <a:prstClr val="black">
                <a:alpha val="40000"/>
              </a:prstClr>
            </a:outerShdw>
          </a:effectLst>
        </p:spPr>
        <p:txBody>
          <a:bodyPr vert="horz" lIns="91440" tIns="45720" rIns="91440" bIns="45720" rtlCol="0">
            <a:normAutofit/>
          </a:bodyPr>
          <a:lstStyle/>
          <a:p>
            <a:pPr defTabSz="914400"/>
            <a:r>
              <a:rPr lang="en-US" sz="2800" dirty="0">
                <a:solidFill>
                  <a:srgbClr val="ED1C24"/>
                </a:solidFill>
                <a:latin typeface="Comic Sans MS" panose="030F0702030302020204" pitchFamily="66" charset="0"/>
              </a:rPr>
              <a:t>Scalable Algorithms for Updating Large-Scale Dynamic Networks</a:t>
            </a:r>
          </a:p>
        </p:txBody>
      </p:sp>
      <p:sp>
        <p:nvSpPr>
          <p:cNvPr id="3" name="Subtitle 2">
            <a:extLst>
              <a:ext uri="{FF2B5EF4-FFF2-40B4-BE49-F238E27FC236}">
                <a16:creationId xmlns:a16="http://schemas.microsoft.com/office/drawing/2014/main" id="{3AD05ADC-07A9-4614-BCE5-12F0F3BCB2BC}"/>
              </a:ext>
            </a:extLst>
          </p:cNvPr>
          <p:cNvSpPr>
            <a:spLocks noGrp="1"/>
          </p:cNvSpPr>
          <p:nvPr>
            <p:ph type="subTitle" idx="1"/>
          </p:nvPr>
        </p:nvSpPr>
        <p:spPr>
          <a:xfrm>
            <a:off x="247359" y="5575293"/>
            <a:ext cx="3938748" cy="1282707"/>
          </a:xfrm>
          <a:effectLst>
            <a:outerShdw blurRad="50800" dist="38100" dir="2700000" algn="tl" rotWithShape="0">
              <a:prstClr val="black">
                <a:alpha val="40000"/>
              </a:prstClr>
            </a:outerShdw>
          </a:effectLst>
        </p:spPr>
        <p:txBody>
          <a:bodyPr vert="horz" lIns="91440" tIns="45720" rIns="91440" bIns="45720" rtlCol="0">
            <a:normAutofit/>
          </a:bodyPr>
          <a:lstStyle/>
          <a:p>
            <a:pPr defTabSz="914400"/>
            <a:r>
              <a:rPr lang="en-US" sz="1300" dirty="0">
                <a:solidFill>
                  <a:srgbClr val="ED1C24"/>
                </a:solidFill>
              </a:rPr>
              <a:t>Presented by: Sriram Srinivasan </a:t>
            </a:r>
          </a:p>
          <a:p>
            <a:pPr defTabSz="914400"/>
            <a:r>
              <a:rPr lang="en-US" sz="1300" dirty="0">
                <a:solidFill>
                  <a:srgbClr val="0563C1"/>
                </a:solidFill>
                <a:hlinkClick r:id="rId4">
                  <a:extLst>
                    <a:ext uri="{A12FA001-AC4F-418D-AE19-62706E023703}">
                      <ahyp:hlinkClr xmlns:ahyp="http://schemas.microsoft.com/office/drawing/2018/hyperlinkcolor" val="tx"/>
                    </a:ext>
                  </a:extLst>
                </a:hlinkClick>
              </a:rPr>
              <a:t>sriramsrinivas@unomaha.</a:t>
            </a:r>
            <a:r>
              <a:rPr lang="en-US" sz="1300" dirty="0">
                <a:solidFill>
                  <a:srgbClr val="ED1C24"/>
                </a:solidFill>
                <a:hlinkClick r:id="rId4">
                  <a:extLst>
                    <a:ext uri="{A12FA001-AC4F-418D-AE19-62706E023703}">
                      <ahyp:hlinkClr xmlns:ahyp="http://schemas.microsoft.com/office/drawing/2018/hyperlinkcolor" val="tx"/>
                    </a:ext>
                  </a:extLst>
                </a:hlinkClick>
              </a:rPr>
              <a:t>edu</a:t>
            </a:r>
            <a:endParaRPr lang="en-US" sz="1300" dirty="0">
              <a:solidFill>
                <a:srgbClr val="ED1C24"/>
              </a:solidFill>
            </a:endParaRPr>
          </a:p>
          <a:p>
            <a:pPr defTabSz="914400"/>
            <a:r>
              <a:rPr lang="en-US" sz="1300" u="sng" dirty="0">
                <a:solidFill>
                  <a:srgbClr val="ED1C24"/>
                </a:solidFill>
              </a:rPr>
              <a:t>github.com/</a:t>
            </a:r>
            <a:r>
              <a:rPr lang="en-US" sz="1300" u="sng" dirty="0" err="1">
                <a:solidFill>
                  <a:srgbClr val="ED1C24"/>
                </a:solidFill>
              </a:rPr>
              <a:t>SriramSrinivas</a:t>
            </a:r>
            <a:r>
              <a:rPr lang="en-US" sz="1300" u="sng" dirty="0">
                <a:solidFill>
                  <a:srgbClr val="ED1C24"/>
                </a:solidFill>
              </a:rPr>
              <a:t>/</a:t>
            </a:r>
            <a:r>
              <a:rPr lang="en-US" sz="1300" u="sng" dirty="0" err="1">
                <a:solidFill>
                  <a:srgbClr val="ED1C24"/>
                </a:solidFill>
              </a:rPr>
              <a:t>SriramDissertation</a:t>
            </a:r>
            <a:endParaRPr lang="en-US" sz="1300" u="sng" dirty="0">
              <a:solidFill>
                <a:srgbClr val="ED1C24"/>
              </a:solidFill>
            </a:endParaRPr>
          </a:p>
          <a:p>
            <a:pPr defTabSz="914400"/>
            <a:endParaRPr lang="en-US" sz="1300" dirty="0">
              <a:solidFill>
                <a:srgbClr val="ED1C24"/>
              </a:solidFill>
            </a:endParaRPr>
          </a:p>
        </p:txBody>
      </p:sp>
    </p:spTree>
    <p:extLst>
      <p:ext uri="{BB962C8B-B14F-4D97-AF65-F5344CB8AC3E}">
        <p14:creationId xmlns:p14="http://schemas.microsoft.com/office/powerpoint/2010/main" val="705121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D90B-ECA3-4D7B-B795-1CA1F08B697C}"/>
              </a:ext>
            </a:extLst>
          </p:cNvPr>
          <p:cNvSpPr>
            <a:spLocks noGrp="1"/>
          </p:cNvSpPr>
          <p:nvPr>
            <p:ph type="title"/>
          </p:nvPr>
        </p:nvSpPr>
        <p:spPr>
          <a:xfrm>
            <a:off x="0" y="1"/>
            <a:ext cx="10515600" cy="805978"/>
          </a:xfrm>
        </p:spPr>
        <p:txBody>
          <a:bodyPr/>
          <a:lstStyle/>
          <a:p>
            <a:r>
              <a:rPr lang="en-US" dirty="0">
                <a:solidFill>
                  <a:srgbClr val="C00000"/>
                </a:solidFill>
                <a:latin typeface="Comic Sans MS" panose="030F0702030302020204" pitchFamily="66" charset="0"/>
              </a:rPr>
              <a:t>Related Work</a:t>
            </a:r>
          </a:p>
        </p:txBody>
      </p:sp>
      <p:sp>
        <p:nvSpPr>
          <p:cNvPr id="4" name="Date Placeholder 3">
            <a:extLst>
              <a:ext uri="{FF2B5EF4-FFF2-40B4-BE49-F238E27FC236}">
                <a16:creationId xmlns:a16="http://schemas.microsoft.com/office/drawing/2014/main" id="{1241D942-C6FB-4B45-A8DE-E6FFDC7D1DC5}"/>
              </a:ext>
            </a:extLst>
          </p:cNvPr>
          <p:cNvSpPr>
            <a:spLocks noGrp="1"/>
          </p:cNvSpPr>
          <p:nvPr>
            <p:ph type="dt" sz="half" idx="10"/>
          </p:nvPr>
        </p:nvSpPr>
        <p:spPr/>
        <p:txBody>
          <a:bodyPr/>
          <a:lstStyle/>
          <a:p>
            <a:fld id="{84D9BAC5-3E9C-4F2D-9FA8-D6C03F55B1FC}" type="datetime1">
              <a:rPr lang="en-US" smtClean="0"/>
              <a:t>11/23/2020</a:t>
            </a:fld>
            <a:endParaRPr lang="en-US" dirty="0"/>
          </a:p>
        </p:txBody>
      </p:sp>
      <p:sp>
        <p:nvSpPr>
          <p:cNvPr id="6" name="Slide Number Placeholder 5">
            <a:extLst>
              <a:ext uri="{FF2B5EF4-FFF2-40B4-BE49-F238E27FC236}">
                <a16:creationId xmlns:a16="http://schemas.microsoft.com/office/drawing/2014/main" id="{614CF4E3-3883-4AFE-8E76-B66474BE2DF4}"/>
              </a:ext>
            </a:extLst>
          </p:cNvPr>
          <p:cNvSpPr>
            <a:spLocks noGrp="1"/>
          </p:cNvSpPr>
          <p:nvPr>
            <p:ph type="sldNum" sz="quarter" idx="12"/>
          </p:nvPr>
        </p:nvSpPr>
        <p:spPr/>
        <p:txBody>
          <a:bodyPr/>
          <a:lstStyle/>
          <a:p>
            <a:fld id="{D45BF2F6-C993-483E-8E64-9AEDD62969A1}" type="slidenum">
              <a:rPr lang="en-US" smtClean="0"/>
              <a:pPr/>
              <a:t>10</a:t>
            </a:fld>
            <a:endParaRPr lang="en-US" dirty="0"/>
          </a:p>
        </p:txBody>
      </p:sp>
      <p:graphicFrame>
        <p:nvGraphicFramePr>
          <p:cNvPr id="11" name="Table 11">
            <a:extLst>
              <a:ext uri="{FF2B5EF4-FFF2-40B4-BE49-F238E27FC236}">
                <a16:creationId xmlns:a16="http://schemas.microsoft.com/office/drawing/2014/main" id="{13FF06B0-5EF9-4F3E-BE7D-69170C971432}"/>
              </a:ext>
            </a:extLst>
          </p:cNvPr>
          <p:cNvGraphicFramePr>
            <a:graphicFrameLocks noGrp="1"/>
          </p:cNvGraphicFramePr>
          <p:nvPr>
            <p:extLst>
              <p:ext uri="{D42A27DB-BD31-4B8C-83A1-F6EECF244321}">
                <p14:modId xmlns:p14="http://schemas.microsoft.com/office/powerpoint/2010/main" val="1751548115"/>
              </p:ext>
            </p:extLst>
          </p:nvPr>
        </p:nvGraphicFramePr>
        <p:xfrm>
          <a:off x="1050325" y="1143000"/>
          <a:ext cx="9971904" cy="4572000"/>
        </p:xfrm>
        <a:graphic>
          <a:graphicData uri="http://schemas.openxmlformats.org/drawingml/2006/table">
            <a:tbl>
              <a:tblPr firstRow="1" bandRow="1">
                <a:tableStyleId>{21E4AEA4-8DFA-4A89-87EB-49C32662AFE0}</a:tableStyleId>
              </a:tblPr>
              <a:tblGrid>
                <a:gridCol w="3323968">
                  <a:extLst>
                    <a:ext uri="{9D8B030D-6E8A-4147-A177-3AD203B41FA5}">
                      <a16:colId xmlns:a16="http://schemas.microsoft.com/office/drawing/2014/main" val="3966315505"/>
                    </a:ext>
                  </a:extLst>
                </a:gridCol>
                <a:gridCol w="3323968">
                  <a:extLst>
                    <a:ext uri="{9D8B030D-6E8A-4147-A177-3AD203B41FA5}">
                      <a16:colId xmlns:a16="http://schemas.microsoft.com/office/drawing/2014/main" val="3004110971"/>
                    </a:ext>
                  </a:extLst>
                </a:gridCol>
                <a:gridCol w="3323968">
                  <a:extLst>
                    <a:ext uri="{9D8B030D-6E8A-4147-A177-3AD203B41FA5}">
                      <a16:colId xmlns:a16="http://schemas.microsoft.com/office/drawing/2014/main" val="2721193599"/>
                    </a:ext>
                  </a:extLst>
                </a:gridCol>
              </a:tblGrid>
              <a:tr h="0">
                <a:tc>
                  <a:txBody>
                    <a:bodyPr/>
                    <a:lstStyle/>
                    <a:p>
                      <a:r>
                        <a:rPr lang="en-US" dirty="0"/>
                        <a:t>Network Property</a:t>
                      </a:r>
                    </a:p>
                  </a:txBody>
                  <a:tcPr/>
                </a:tc>
                <a:tc>
                  <a:txBody>
                    <a:bodyPr/>
                    <a:lstStyle/>
                    <a:p>
                      <a:r>
                        <a:rPr lang="en-US" dirty="0"/>
                        <a:t>Static Network</a:t>
                      </a:r>
                    </a:p>
                  </a:txBody>
                  <a:tcPr/>
                </a:tc>
                <a:tc>
                  <a:txBody>
                    <a:bodyPr/>
                    <a:lstStyle/>
                    <a:p>
                      <a:r>
                        <a:rPr lang="en-US" dirty="0"/>
                        <a:t>Dynamic Networks</a:t>
                      </a:r>
                    </a:p>
                  </a:txBody>
                  <a:tcPr/>
                </a:tc>
                <a:extLst>
                  <a:ext uri="{0D108BD9-81ED-4DB2-BD59-A6C34878D82A}">
                    <a16:rowId xmlns:a16="http://schemas.microsoft.com/office/drawing/2014/main" val="2051949425"/>
                  </a:ext>
                </a:extLst>
              </a:tr>
              <a:tr h="370840">
                <a:tc>
                  <a:txBody>
                    <a:bodyPr/>
                    <a:lstStyle/>
                    <a:p>
                      <a:r>
                        <a:rPr lang="en-US" dirty="0"/>
                        <a:t>SCC</a:t>
                      </a:r>
                    </a:p>
                  </a:txBody>
                  <a:tcPr/>
                </a:tc>
                <a:tc>
                  <a:txBody>
                    <a:bodyPr/>
                    <a:lstStyle/>
                    <a:p>
                      <a:r>
                        <a:rPr lang="en-US" dirty="0" err="1"/>
                        <a:t>Slota</a:t>
                      </a:r>
                      <a:r>
                        <a:rPr lang="en-US" dirty="0"/>
                        <a:t> et al. </a:t>
                      </a:r>
                    </a:p>
                    <a:p>
                      <a:r>
                        <a:rPr lang="en-US" dirty="0"/>
                        <a:t>Ji et al. (I-Span)</a:t>
                      </a:r>
                    </a:p>
                    <a:p>
                      <a:r>
                        <a:rPr lang="en-US" dirty="0"/>
                        <a:t>Hong et al.  ( extension of FW-BW)</a:t>
                      </a:r>
                    </a:p>
                    <a:p>
                      <a:r>
                        <a:rPr lang="en-US" dirty="0"/>
                        <a:t>Li et al. (GPU)</a:t>
                      </a:r>
                    </a:p>
                  </a:txBody>
                  <a:tcPr/>
                </a:tc>
                <a:tc>
                  <a:txBody>
                    <a:bodyPr/>
                    <a:lstStyle/>
                    <a:p>
                      <a:r>
                        <a:rPr lang="en-US" dirty="0"/>
                        <a:t>None</a:t>
                      </a:r>
                    </a:p>
                  </a:txBody>
                  <a:tcPr/>
                </a:tc>
                <a:extLst>
                  <a:ext uri="{0D108BD9-81ED-4DB2-BD59-A6C34878D82A}">
                    <a16:rowId xmlns:a16="http://schemas.microsoft.com/office/drawing/2014/main" val="1263970924"/>
                  </a:ext>
                </a:extLst>
              </a:tr>
              <a:tr h="370840">
                <a:tc>
                  <a:txBody>
                    <a:bodyPr/>
                    <a:lstStyle/>
                    <a:p>
                      <a:r>
                        <a:rPr lang="en-US" dirty="0"/>
                        <a:t>PageRank</a:t>
                      </a:r>
                    </a:p>
                  </a:txBody>
                  <a:tcPr/>
                </a:tc>
                <a:tc>
                  <a:txBody>
                    <a:bodyPr/>
                    <a:lstStyle/>
                    <a:p>
                      <a:r>
                        <a:rPr lang="en-US" dirty="0"/>
                        <a:t>Page et al. </a:t>
                      </a:r>
                    </a:p>
                    <a:p>
                      <a:r>
                        <a:rPr lang="en-US" dirty="0"/>
                        <a:t>Galois</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Desikan</a:t>
                      </a:r>
                      <a:r>
                        <a:rPr lang="en-US" dirty="0"/>
                        <a:t> et al. </a:t>
                      </a:r>
                    </a:p>
                  </a:txBody>
                  <a:tcPr/>
                </a:tc>
                <a:extLst>
                  <a:ext uri="{0D108BD9-81ED-4DB2-BD59-A6C34878D82A}">
                    <a16:rowId xmlns:a16="http://schemas.microsoft.com/office/drawing/2014/main" val="1735185636"/>
                  </a:ext>
                </a:extLst>
              </a:tr>
              <a:tr h="370840">
                <a:tc>
                  <a:txBody>
                    <a:bodyPr/>
                    <a:lstStyle/>
                    <a:p>
                      <a:r>
                        <a:rPr lang="en-US" dirty="0"/>
                        <a:t>SSSP</a:t>
                      </a:r>
                    </a:p>
                  </a:txBody>
                  <a:tcPr/>
                </a:tc>
                <a:tc>
                  <a:txBody>
                    <a:bodyPr/>
                    <a:lstStyle/>
                    <a:p>
                      <a:r>
                        <a:rPr lang="en-US" dirty="0" err="1"/>
                        <a:t>Gunrock</a:t>
                      </a:r>
                      <a:endParaRPr lang="en-US" dirty="0"/>
                    </a:p>
                    <a:p>
                      <a:r>
                        <a:rPr lang="en-US" dirty="0"/>
                        <a:t>Galois (Shared Memory)</a:t>
                      </a:r>
                    </a:p>
                    <a:p>
                      <a:r>
                        <a:rPr lang="en-US" dirty="0" err="1"/>
                        <a:t>Havoqgt</a:t>
                      </a:r>
                      <a:r>
                        <a:rPr lang="en-US" dirty="0"/>
                        <a:t> (Distributed Memory)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Rehman et al. (GPU)</a:t>
                      </a:r>
                    </a:p>
                    <a:p>
                      <a:r>
                        <a:rPr lang="en-US" dirty="0" err="1"/>
                        <a:t>Ingole</a:t>
                      </a:r>
                      <a:r>
                        <a:rPr lang="en-US" dirty="0"/>
                        <a:t> et al. (GPU)</a:t>
                      </a:r>
                    </a:p>
                    <a:p>
                      <a:r>
                        <a:rPr lang="en-US" dirty="0"/>
                        <a:t>Ramalingam et al.</a:t>
                      </a:r>
                    </a:p>
                    <a:p>
                      <a:r>
                        <a:rPr lang="en-US" dirty="0" err="1"/>
                        <a:t>Narvez</a:t>
                      </a:r>
                      <a:r>
                        <a:rPr lang="en-US" dirty="0"/>
                        <a:t> at al.</a:t>
                      </a:r>
                    </a:p>
                    <a:p>
                      <a:r>
                        <a:rPr lang="en-US" dirty="0"/>
                        <a:t>Bauer et al.</a:t>
                      </a:r>
                    </a:p>
                  </a:txBody>
                  <a:tcPr/>
                </a:tc>
                <a:extLst>
                  <a:ext uri="{0D108BD9-81ED-4DB2-BD59-A6C34878D82A}">
                    <a16:rowId xmlns:a16="http://schemas.microsoft.com/office/drawing/2014/main" val="2527547735"/>
                  </a:ext>
                </a:extLst>
              </a:tr>
              <a:tr h="370840">
                <a:tc>
                  <a:txBody>
                    <a:bodyPr/>
                    <a:lstStyle/>
                    <a:p>
                      <a:r>
                        <a:rPr lang="en-US" dirty="0"/>
                        <a:t>MST</a:t>
                      </a:r>
                    </a:p>
                  </a:txBody>
                  <a:tcPr/>
                </a:tc>
                <a:tc>
                  <a:txBody>
                    <a:bodyPr/>
                    <a:lstStyle/>
                    <a:p>
                      <a:r>
                        <a:rPr lang="en-US" dirty="0" err="1"/>
                        <a:t>Shiloach-Vishkin</a:t>
                      </a:r>
                      <a:endParaRPr lang="en-US" dirty="0"/>
                    </a:p>
                    <a:p>
                      <a:r>
                        <a:rPr lang="en-US" dirty="0" err="1"/>
                        <a:t>Boruvka</a:t>
                      </a:r>
                      <a:endParaRPr lang="en-US" dirty="0"/>
                    </a:p>
                  </a:txBody>
                  <a:tcPr/>
                </a:tc>
                <a:tc>
                  <a:txBody>
                    <a:bodyPr/>
                    <a:lstStyle/>
                    <a:p>
                      <a:r>
                        <a:rPr lang="en-US" dirty="0"/>
                        <a:t>None</a:t>
                      </a:r>
                    </a:p>
                  </a:txBody>
                  <a:tcPr/>
                </a:tc>
                <a:extLst>
                  <a:ext uri="{0D108BD9-81ED-4DB2-BD59-A6C34878D82A}">
                    <a16:rowId xmlns:a16="http://schemas.microsoft.com/office/drawing/2014/main" val="3791331644"/>
                  </a:ext>
                </a:extLst>
              </a:tr>
            </a:tbl>
          </a:graphicData>
        </a:graphic>
      </p:graphicFrame>
    </p:spTree>
    <p:extLst>
      <p:ext uri="{BB962C8B-B14F-4D97-AF65-F5344CB8AC3E}">
        <p14:creationId xmlns:p14="http://schemas.microsoft.com/office/powerpoint/2010/main" val="2066490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D1C24"/>
                </a:solidFill>
                <a:latin typeface="Comic Sans MS"/>
                <a:cs typeface="Comic Sans MS"/>
              </a:rPr>
              <a:t>Template for Parallel Algorithm</a:t>
            </a:r>
          </a:p>
        </p:txBody>
      </p:sp>
      <p:sp>
        <p:nvSpPr>
          <p:cNvPr id="3" name="Content Placeholder 2"/>
          <p:cNvSpPr>
            <a:spLocks noGrp="1"/>
          </p:cNvSpPr>
          <p:nvPr>
            <p:ph idx="1"/>
          </p:nvPr>
        </p:nvSpPr>
        <p:spPr>
          <a:xfrm>
            <a:off x="8384016" y="4682331"/>
            <a:ext cx="11206018" cy="4351338"/>
          </a:xfrm>
        </p:spPr>
        <p:txBody>
          <a:bodyPr>
            <a:normAutofit/>
          </a:bodyPr>
          <a:lstStyle/>
          <a:p>
            <a:pPr marL="274320" lvl="1"/>
            <a:endParaRPr lang="en-US" sz="800" dirty="0">
              <a:latin typeface="Comic Sans MS"/>
              <a:cs typeface="Comic Sans MS"/>
            </a:endParaRPr>
          </a:p>
          <a:p>
            <a:r>
              <a:rPr lang="en-US" sz="800" dirty="0">
                <a:solidFill>
                  <a:srgbClr val="FF6600"/>
                </a:solidFill>
                <a:latin typeface="Comic Sans MS"/>
                <a:cs typeface="Comic Sans MS"/>
              </a:rPr>
              <a:t>Updating</a:t>
            </a:r>
          </a:p>
          <a:p>
            <a:pPr lvl="1"/>
            <a:r>
              <a:rPr lang="en-US" sz="800" dirty="0">
                <a:latin typeface="Comic Sans MS"/>
                <a:cs typeface="Comic Sans MS"/>
              </a:rPr>
              <a:t>Update set of key edges according to the changes </a:t>
            </a:r>
          </a:p>
          <a:p>
            <a:pPr lvl="1"/>
            <a:r>
              <a:rPr lang="en-US" sz="800" dirty="0">
                <a:latin typeface="Comic Sans MS"/>
                <a:cs typeface="Comic Sans MS"/>
              </a:rPr>
              <a:t>Parallel over the edges, but requires multiple iterations</a:t>
            </a:r>
          </a:p>
          <a:p>
            <a:pPr lvl="1"/>
            <a:r>
              <a:rPr lang="en-US" sz="800" dirty="0">
                <a:latin typeface="Comic Sans MS"/>
                <a:cs typeface="Comic Sans MS"/>
              </a:rPr>
              <a:t>Non-key edges may need to be processed</a:t>
            </a:r>
          </a:p>
          <a:p>
            <a:pPr lvl="1"/>
            <a:endParaRPr lang="en-US" sz="800" dirty="0">
              <a:latin typeface="Comic Sans MS"/>
              <a:cs typeface="Comic Sans MS"/>
            </a:endParaRPr>
          </a:p>
        </p:txBody>
      </p:sp>
      <p:sp>
        <p:nvSpPr>
          <p:cNvPr id="4" name="Date Placeholder 3"/>
          <p:cNvSpPr>
            <a:spLocks noGrp="1"/>
          </p:cNvSpPr>
          <p:nvPr>
            <p:ph type="dt" sz="half" idx="10"/>
          </p:nvPr>
        </p:nvSpPr>
        <p:spPr/>
        <p:txBody>
          <a:bodyPr/>
          <a:lstStyle/>
          <a:p>
            <a:fld id="{D474020A-E02F-41FA-9324-5C6AE82C6281}" type="datetime1">
              <a:rPr lang="en-US" smtClean="0"/>
              <a:t>11/23/2020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11</a:t>
            </a:fld>
            <a:endParaRPr lang="en-US" dirty="0"/>
          </a:p>
        </p:txBody>
      </p:sp>
      <p:pic>
        <p:nvPicPr>
          <p:cNvPr id="7" name="Picture 6">
            <a:extLst>
              <a:ext uri="{FF2B5EF4-FFF2-40B4-BE49-F238E27FC236}">
                <a16:creationId xmlns:a16="http://schemas.microsoft.com/office/drawing/2014/main" id="{29A6C266-2514-4BFB-AF4B-8AEEA30B5B82}"/>
              </a:ext>
            </a:extLst>
          </p:cNvPr>
          <p:cNvPicPr>
            <a:picLocks noChangeAspect="1"/>
          </p:cNvPicPr>
          <p:nvPr/>
        </p:nvPicPr>
        <p:blipFill>
          <a:blip r:embed="rId2"/>
          <a:stretch>
            <a:fillRect/>
          </a:stretch>
        </p:blipFill>
        <p:spPr>
          <a:xfrm>
            <a:off x="284204" y="1293154"/>
            <a:ext cx="4668077" cy="2933677"/>
          </a:xfrm>
          <a:prstGeom prst="rect">
            <a:avLst/>
          </a:prstGeom>
        </p:spPr>
      </p:pic>
      <p:pic>
        <p:nvPicPr>
          <p:cNvPr id="8" name="Picture 7">
            <a:extLst>
              <a:ext uri="{FF2B5EF4-FFF2-40B4-BE49-F238E27FC236}">
                <a16:creationId xmlns:a16="http://schemas.microsoft.com/office/drawing/2014/main" id="{3F3F60C0-E931-4B65-B719-184049C9C02B}"/>
              </a:ext>
            </a:extLst>
          </p:cNvPr>
          <p:cNvPicPr>
            <a:picLocks noChangeAspect="1"/>
          </p:cNvPicPr>
          <p:nvPr/>
        </p:nvPicPr>
        <p:blipFill>
          <a:blip r:embed="rId3"/>
          <a:stretch>
            <a:fillRect/>
          </a:stretch>
        </p:blipFill>
        <p:spPr>
          <a:xfrm>
            <a:off x="7239718" y="1229789"/>
            <a:ext cx="4934844" cy="2881340"/>
          </a:xfrm>
          <a:prstGeom prst="rect">
            <a:avLst/>
          </a:prstGeom>
        </p:spPr>
      </p:pic>
      <p:pic>
        <p:nvPicPr>
          <p:cNvPr id="9" name="Picture 8">
            <a:extLst>
              <a:ext uri="{FF2B5EF4-FFF2-40B4-BE49-F238E27FC236}">
                <a16:creationId xmlns:a16="http://schemas.microsoft.com/office/drawing/2014/main" id="{292DCE97-419D-4E32-AF2A-B9D4634E5527}"/>
              </a:ext>
            </a:extLst>
          </p:cNvPr>
          <p:cNvPicPr>
            <a:picLocks noChangeAspect="1"/>
          </p:cNvPicPr>
          <p:nvPr/>
        </p:nvPicPr>
        <p:blipFill>
          <a:blip r:embed="rId4"/>
          <a:stretch>
            <a:fillRect/>
          </a:stretch>
        </p:blipFill>
        <p:spPr>
          <a:xfrm>
            <a:off x="2484860" y="4249261"/>
            <a:ext cx="5790238" cy="2631169"/>
          </a:xfrm>
          <a:prstGeom prst="rect">
            <a:avLst/>
          </a:prstGeom>
        </p:spPr>
      </p:pic>
      <p:sp>
        <p:nvSpPr>
          <p:cNvPr id="12" name="TextBox 11">
            <a:extLst>
              <a:ext uri="{FF2B5EF4-FFF2-40B4-BE49-F238E27FC236}">
                <a16:creationId xmlns:a16="http://schemas.microsoft.com/office/drawing/2014/main" id="{FE34FE90-826A-444D-A0BD-E66C8276F8D5}"/>
              </a:ext>
            </a:extLst>
          </p:cNvPr>
          <p:cNvSpPr txBox="1"/>
          <p:nvPr/>
        </p:nvSpPr>
        <p:spPr>
          <a:xfrm>
            <a:off x="5099222" y="1388155"/>
            <a:ext cx="1841156" cy="2708434"/>
          </a:xfrm>
          <a:prstGeom prst="rect">
            <a:avLst/>
          </a:prstGeom>
          <a:noFill/>
        </p:spPr>
        <p:txBody>
          <a:bodyPr wrap="square" rtlCol="0">
            <a:spAutoFit/>
          </a:bodyPr>
          <a:lstStyle/>
          <a:p>
            <a:r>
              <a:rPr lang="en-US" sz="800" dirty="0" err="1">
                <a:solidFill>
                  <a:srgbClr val="FF6600"/>
                </a:solidFill>
                <a:latin typeface="Comic Sans MS"/>
                <a:cs typeface="Comic Sans MS"/>
              </a:rPr>
              <a:t>Sparsification</a:t>
            </a:r>
            <a:r>
              <a:rPr lang="en-US" sz="800" dirty="0">
                <a:solidFill>
                  <a:srgbClr val="FF6600"/>
                </a:solidFill>
                <a:latin typeface="Comic Sans MS"/>
                <a:cs typeface="Comic Sans MS"/>
              </a:rPr>
              <a:t> </a:t>
            </a:r>
          </a:p>
          <a:p>
            <a:pPr lvl="1"/>
            <a:r>
              <a:rPr lang="en-US" sz="800" dirty="0">
                <a:latin typeface="Comic Sans MS"/>
                <a:cs typeface="Comic Sans MS"/>
              </a:rPr>
              <a:t>Compute only over the edges that affect the property (Key Edges)</a:t>
            </a:r>
          </a:p>
          <a:p>
            <a:pPr lvl="1"/>
            <a:r>
              <a:rPr lang="en-US" sz="800" dirty="0">
                <a:latin typeface="Comic Sans MS"/>
                <a:cs typeface="Comic Sans MS"/>
              </a:rPr>
              <a:t>Remaining edges accessed for deletion only</a:t>
            </a:r>
          </a:p>
          <a:p>
            <a:pPr lvl="1"/>
            <a:r>
              <a:rPr lang="en-US" sz="800" dirty="0">
                <a:latin typeface="Comic Sans MS"/>
                <a:cs typeface="Comic Sans MS"/>
              </a:rPr>
              <a:t>Preprocessing before input of changes</a:t>
            </a:r>
          </a:p>
          <a:p>
            <a:r>
              <a:rPr lang="en-US" sz="800" dirty="0">
                <a:solidFill>
                  <a:srgbClr val="FF6600"/>
                </a:solidFill>
                <a:latin typeface="Comic Sans MS"/>
                <a:cs typeface="Comic Sans MS"/>
              </a:rPr>
              <a:t>Selection</a:t>
            </a:r>
          </a:p>
          <a:p>
            <a:pPr lvl="1"/>
            <a:r>
              <a:rPr lang="en-US" sz="800" dirty="0">
                <a:latin typeface="Comic Sans MS"/>
                <a:cs typeface="Comic Sans MS"/>
              </a:rPr>
              <a:t>Identify the added/deleted  edges that affect the property</a:t>
            </a:r>
          </a:p>
          <a:p>
            <a:pPr lvl="1"/>
            <a:r>
              <a:rPr lang="en-US" sz="800" dirty="0">
                <a:latin typeface="Comic Sans MS"/>
                <a:cs typeface="Comic Sans MS"/>
              </a:rPr>
              <a:t>Can be done in parallel for each edge</a:t>
            </a:r>
          </a:p>
          <a:p>
            <a:pPr lvl="1"/>
            <a:r>
              <a:rPr lang="en-US" sz="800" dirty="0">
                <a:latin typeface="Comic Sans MS"/>
                <a:cs typeface="Comic Sans MS"/>
              </a:rPr>
              <a:t>Edges are not yet added or deleted from the MST</a:t>
            </a:r>
          </a:p>
          <a:p>
            <a:pPr lvl="1"/>
            <a:endParaRPr lang="en-US" sz="800" dirty="0">
              <a:latin typeface="Comic Sans MS"/>
              <a:cs typeface="Comic Sans MS"/>
            </a:endParaRPr>
          </a:p>
          <a:p>
            <a:endParaRPr lang="en-US" dirty="0"/>
          </a:p>
        </p:txBody>
      </p:sp>
    </p:spTree>
    <p:extLst>
      <p:ext uri="{BB962C8B-B14F-4D97-AF65-F5344CB8AC3E}">
        <p14:creationId xmlns:p14="http://schemas.microsoft.com/office/powerpoint/2010/main" val="13495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99DA0E0-8B5B-FC49-AED5-F6D512D94794}"/>
              </a:ext>
            </a:extLst>
          </p:cNvPr>
          <p:cNvSpPr>
            <a:spLocks noGrp="1"/>
          </p:cNvSpPr>
          <p:nvPr>
            <p:ph type="title"/>
          </p:nvPr>
        </p:nvSpPr>
        <p:spPr>
          <a:xfrm>
            <a:off x="527538" y="4756638"/>
            <a:ext cx="11139854" cy="930447"/>
          </a:xfrm>
        </p:spPr>
        <p:txBody>
          <a:bodyPr vert="horz" lIns="91440" tIns="45720" rIns="91440" bIns="45720" rtlCol="0" anchor="b">
            <a:noAutofit/>
          </a:bodyPr>
          <a:lstStyle/>
          <a:p>
            <a:pPr algn="ctr" defTabSz="914400"/>
            <a:br>
              <a:rPr lang="en-US" dirty="0">
                <a:solidFill>
                  <a:srgbClr val="ED1C24"/>
                </a:solidFill>
                <a:latin typeface="Comic Sans MS" panose="030F0702030302020204" pitchFamily="66" charset="0"/>
              </a:rPr>
            </a:br>
            <a:r>
              <a:rPr lang="en-US" dirty="0">
                <a:solidFill>
                  <a:srgbClr val="ED1C24"/>
                </a:solidFill>
                <a:latin typeface="Comic Sans MS" panose="030F0702030302020204" pitchFamily="66" charset="0"/>
              </a:rPr>
              <a:t>PARALLEL DYNAMIC GRAPH ALGORITHMS</a:t>
            </a:r>
          </a:p>
        </p:txBody>
      </p:sp>
      <p:pic>
        <p:nvPicPr>
          <p:cNvPr id="9" name="Picture 8">
            <a:extLst>
              <a:ext uri="{FF2B5EF4-FFF2-40B4-BE49-F238E27FC236}">
                <a16:creationId xmlns:a16="http://schemas.microsoft.com/office/drawing/2014/main" id="{700609A7-CDF8-F841-B680-AB6764041C21}"/>
              </a:ext>
            </a:extLst>
          </p:cNvPr>
          <p:cNvPicPr>
            <a:picLocks noChangeAspect="1"/>
          </p:cNvPicPr>
          <p:nvPr/>
        </p:nvPicPr>
        <p:blipFill rotWithShape="1">
          <a:blip r:embed="rId2"/>
          <a:srcRect l="15244" r="35856" b="21261"/>
          <a:stretch/>
        </p:blipFill>
        <p:spPr>
          <a:xfrm>
            <a:off x="377719" y="307731"/>
            <a:ext cx="3310252" cy="3997637"/>
          </a:xfrm>
          <a:prstGeom prst="rect">
            <a:avLst/>
          </a:prstGeom>
        </p:spPr>
      </p:pic>
      <p:pic>
        <p:nvPicPr>
          <p:cNvPr id="4" name="Picture 3">
            <a:extLst>
              <a:ext uri="{FF2B5EF4-FFF2-40B4-BE49-F238E27FC236}">
                <a16:creationId xmlns:a16="http://schemas.microsoft.com/office/drawing/2014/main" id="{F96D7A8D-12AD-044E-97AC-29C05C89CEA5}"/>
              </a:ext>
            </a:extLst>
          </p:cNvPr>
          <p:cNvPicPr>
            <a:picLocks noChangeAspect="1"/>
          </p:cNvPicPr>
          <p:nvPr/>
        </p:nvPicPr>
        <p:blipFill rotWithShape="1">
          <a:blip r:embed="rId3"/>
          <a:srcRect l="15245" t="2883" r="35721" b="20901"/>
          <a:stretch/>
        </p:blipFill>
        <p:spPr>
          <a:xfrm>
            <a:off x="4387789" y="307731"/>
            <a:ext cx="3429203" cy="3997637"/>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877334-CE04-2A4F-BA2B-CFCF6EB8455F}"/>
              </a:ext>
            </a:extLst>
          </p:cNvPr>
          <p:cNvPicPr>
            <a:picLocks noChangeAspect="1"/>
          </p:cNvPicPr>
          <p:nvPr/>
        </p:nvPicPr>
        <p:blipFill rotWithShape="1">
          <a:blip r:embed="rId4"/>
          <a:srcRect l="15245" t="1442" r="35991" b="24324"/>
          <a:stretch/>
        </p:blipFill>
        <p:spPr>
          <a:xfrm>
            <a:off x="8449725" y="374264"/>
            <a:ext cx="3423916" cy="3909199"/>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4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4905472" y="1333719"/>
            <a:ext cx="3818323" cy="2328800"/>
            <a:chOff x="3381471" y="447639"/>
            <a:chExt cx="3818323" cy="2328800"/>
          </a:xfrm>
        </p:grpSpPr>
        <p:grpSp>
          <p:nvGrpSpPr>
            <p:cNvPr id="25" name="Group 24"/>
            <p:cNvGrpSpPr/>
            <p:nvPr/>
          </p:nvGrpSpPr>
          <p:grpSpPr>
            <a:xfrm>
              <a:off x="4357039" y="803877"/>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sp>
          <p:nvSpPr>
            <p:cNvPr id="47" name="TextBox 46"/>
            <p:cNvSpPr txBox="1"/>
            <p:nvPr/>
          </p:nvSpPr>
          <p:spPr>
            <a:xfrm>
              <a:off x="4099646" y="44763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182633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2139449" y="1336449"/>
            <a:ext cx="9099630" cy="2699699"/>
            <a:chOff x="615449" y="479905"/>
            <a:chExt cx="9099630" cy="2699699"/>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p>
          </p:txBody>
        </p:sp>
        <p:sp>
          <p:nvSpPr>
            <p:cNvPr id="50" name="TextBox 49"/>
            <p:cNvSpPr txBox="1"/>
            <p:nvPr/>
          </p:nvSpPr>
          <p:spPr>
            <a:xfrm>
              <a:off x="7453806" y="1148279"/>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D:E:1 (Del)</a:t>
              </a:r>
            </a:p>
            <a:p>
              <a:r>
                <a:rPr lang="en-US" dirty="0"/>
                <a:t>A:C:4 (Del)</a:t>
              </a:r>
            </a:p>
            <a:p>
              <a:endParaRPr lang="en-US" dirty="0"/>
            </a:p>
            <a:p>
              <a:endParaRPr lang="en-US" dirty="0"/>
            </a:p>
          </p:txBody>
        </p:sp>
      </p:grpSp>
      <p:grpSp>
        <p:nvGrpSpPr>
          <p:cNvPr id="160" name="Group 159"/>
          <p:cNvGrpSpPr/>
          <p:nvPr/>
        </p:nvGrpSpPr>
        <p:grpSpPr>
          <a:xfrm>
            <a:off x="7445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Multiply 111"/>
            <p:cNvSpPr/>
            <p:nvPr/>
          </p:nvSpPr>
          <p:spPr>
            <a:xfrm>
              <a:off x="7095324" y="5233834"/>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2908835" y="4232660"/>
            <a:ext cx="3643278" cy="2408255"/>
            <a:chOff x="2909878" y="4145601"/>
            <a:chExt cx="3643278" cy="2408255"/>
          </a:xfrm>
        </p:grpSpPr>
        <p:grpSp>
          <p:nvGrpSpPr>
            <p:cNvPr id="155" name="Group 154"/>
            <p:cNvGrpSpPr/>
            <p:nvPr/>
          </p:nvGrpSpPr>
          <p:grpSpPr>
            <a:xfrm>
              <a:off x="2909878" y="4145601"/>
              <a:ext cx="3643278" cy="2408255"/>
              <a:chOff x="5664000" y="2977208"/>
              <a:chExt cx="3643278"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p>
            </p:txBody>
          </p:sp>
          <p:grpSp>
            <p:nvGrpSpPr>
              <p:cNvPr id="130" name="Group 129"/>
              <p:cNvGrpSpPr/>
              <p:nvPr/>
            </p:nvGrpSpPr>
            <p:grpSpPr>
              <a:xfrm>
                <a:off x="5664000" y="3412901"/>
                <a:ext cx="2373314" cy="1972562"/>
                <a:chOff x="3241605" y="4871402"/>
                <a:chExt cx="2373314"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7" name="Group 136"/>
                <p:cNvGrpSpPr/>
                <p:nvPr/>
              </p:nvGrpSpPr>
              <p:grpSpPr>
                <a:xfrm>
                  <a:off x="3241605" y="5850240"/>
                  <a:ext cx="372533" cy="665796"/>
                  <a:chOff x="3360763" y="3244020"/>
                  <a:chExt cx="372533" cy="665796"/>
                </a:xfrm>
              </p:grpSpPr>
              <p:sp>
                <p:nvSpPr>
                  <p:cNvPr id="144" name="TextBox 143"/>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45" name="Straight Connector 144"/>
                  <p:cNvCxnSpPr>
                    <a:stCxn id="136" idx="4"/>
                    <a:endCxn id="132"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p>
            </p:txBody>
          </p:sp>
          <p:cxnSp>
            <p:nvCxnSpPr>
              <p:cNvPr id="152" name="Straight Connector 151"/>
              <p:cNvCxnSpPr/>
              <p:nvPr/>
            </p:nvCxnSpPr>
            <p:spPr>
              <a:xfrm>
                <a:off x="7140730" y="4416758"/>
                <a:ext cx="0" cy="665796"/>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6812495" y="4496527"/>
                <a:ext cx="372533" cy="369332"/>
              </a:xfrm>
              <a:prstGeom prst="rect">
                <a:avLst/>
              </a:prstGeom>
              <a:noFill/>
            </p:spPr>
            <p:txBody>
              <a:bodyPr wrap="square" rtlCol="0">
                <a:spAutoFit/>
              </a:bodyPr>
              <a:lstStyle/>
              <a:p>
                <a:r>
                  <a:rPr lang="en-US" b="1" dirty="0"/>
                  <a:t>2</a:t>
                </a:r>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a:solidFill>
                  <a:srgbClr val="ED1C24"/>
                </a:solidFill>
                <a:latin typeface="Comic Sans MS"/>
                <a:cs typeface="Comic Sans MS"/>
              </a:rPr>
              <a:t>Updating Minimum Spanning Tree</a:t>
            </a:r>
          </a:p>
        </p:txBody>
      </p:sp>
      <p:sp>
        <p:nvSpPr>
          <p:cNvPr id="2" name="Date Placeholder 1"/>
          <p:cNvSpPr>
            <a:spLocks noGrp="1"/>
          </p:cNvSpPr>
          <p:nvPr>
            <p:ph type="dt" sz="half" idx="10"/>
          </p:nvPr>
        </p:nvSpPr>
        <p:spPr/>
        <p:txBody>
          <a:bodyPr/>
          <a:lstStyle/>
          <a:p>
            <a:fld id="{F047BF38-9CF0-40F1-9129-1BB58FB36D1B}" type="datetime1">
              <a:rPr lang="en-US" smtClean="0"/>
              <a:t>11/16/2020</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13</a:t>
            </a:fld>
            <a:endParaRPr lang="en-US" dirty="0"/>
          </a:p>
        </p:txBody>
      </p:sp>
    </p:spTree>
    <p:extLst>
      <p:ext uri="{BB962C8B-B14F-4D97-AF65-F5344CB8AC3E}">
        <p14:creationId xmlns:p14="http://schemas.microsoft.com/office/powerpoint/2010/main" val="181389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D1C24"/>
                </a:solidFill>
                <a:latin typeface="Comic Sans MS"/>
                <a:cs typeface="Comic Sans MS"/>
              </a:rPr>
              <a:t>Issues with Insertion</a:t>
            </a:r>
          </a:p>
        </p:txBody>
      </p:sp>
      <p:sp>
        <p:nvSpPr>
          <p:cNvPr id="3" name="Content Placeholder 2"/>
          <p:cNvSpPr>
            <a:spLocks noGrp="1"/>
          </p:cNvSpPr>
          <p:nvPr>
            <p:ph idx="1"/>
          </p:nvPr>
        </p:nvSpPr>
        <p:spPr>
          <a:xfrm>
            <a:off x="299839" y="1469372"/>
            <a:ext cx="10515600" cy="5032375"/>
          </a:xfrm>
        </p:spPr>
        <p:txBody>
          <a:bodyPr>
            <a:normAutofit/>
          </a:bodyPr>
          <a:lstStyle/>
          <a:p>
            <a:r>
              <a:rPr lang="en-US" dirty="0">
                <a:latin typeface="Comic Sans MS"/>
                <a:cs typeface="Comic Sans MS"/>
              </a:rPr>
              <a:t>An edge A-B is inserted if there is an edge in path from A to B in the MST that had higher weight</a:t>
            </a:r>
          </a:p>
          <a:p>
            <a:r>
              <a:rPr lang="en-US" dirty="0">
                <a:latin typeface="Comic Sans MS"/>
                <a:cs typeface="Comic Sans MS"/>
              </a:rPr>
              <a:t>Finding the path between (</a:t>
            </a:r>
            <a:r>
              <a:rPr lang="en-US" dirty="0" err="1">
                <a:latin typeface="Comic Sans MS"/>
                <a:cs typeface="Comic Sans MS"/>
              </a:rPr>
              <a:t>u,v</a:t>
            </a:r>
            <a:r>
              <a:rPr lang="en-US" dirty="0">
                <a:latin typeface="Comic Sans MS"/>
                <a:cs typeface="Comic Sans MS"/>
              </a:rPr>
              <a:t>) for insertion—worst case complexity </a:t>
            </a:r>
            <a:r>
              <a:rPr lang="en-US" i="1" dirty="0">
                <a:latin typeface="Comic Sans MS"/>
                <a:cs typeface="Comic Sans MS"/>
              </a:rPr>
              <a:t>O(V+E). </a:t>
            </a:r>
            <a:r>
              <a:rPr lang="en-US" dirty="0">
                <a:latin typeface="Comic Sans MS"/>
                <a:cs typeface="Comic Sans MS"/>
              </a:rPr>
              <a:t>Can occur for each insertion</a:t>
            </a:r>
          </a:p>
          <a:p>
            <a:r>
              <a:rPr lang="en-US" dirty="0">
                <a:latin typeface="Comic Sans MS"/>
                <a:cs typeface="Comic Sans MS"/>
              </a:rPr>
              <a:t>Complexity of simply re-doing the  MST </a:t>
            </a:r>
            <a:r>
              <a:rPr lang="en-US" i="1" dirty="0">
                <a:latin typeface="Comic Sans MS"/>
                <a:cs typeface="Comic Sans MS"/>
              </a:rPr>
              <a:t>O(</a:t>
            </a:r>
            <a:r>
              <a:rPr lang="en-US" i="1" dirty="0" err="1">
                <a:latin typeface="Comic Sans MS"/>
                <a:cs typeface="Comic Sans MS"/>
              </a:rPr>
              <a:t>ELogV</a:t>
            </a:r>
            <a:r>
              <a:rPr lang="en-US" i="1" dirty="0">
                <a:latin typeface="Comic Sans MS"/>
                <a:cs typeface="Comic Sans MS"/>
              </a:rPr>
              <a:t>)</a:t>
            </a:r>
          </a:p>
          <a:p>
            <a:r>
              <a:rPr lang="en-US" dirty="0">
                <a:solidFill>
                  <a:srgbClr val="FF6600"/>
                </a:solidFill>
                <a:latin typeface="Comic Sans MS"/>
                <a:cs typeface="Comic Sans MS"/>
              </a:rPr>
              <a:t>Solution: </a:t>
            </a:r>
            <a:r>
              <a:rPr lang="en-US" dirty="0">
                <a:latin typeface="Comic Sans MS"/>
                <a:cs typeface="Comic Sans MS"/>
              </a:rPr>
              <a:t>Store the maximum weighted edges between vertex pairs. </a:t>
            </a:r>
          </a:p>
          <a:p>
            <a:r>
              <a:rPr lang="en-US" dirty="0">
                <a:latin typeface="Comic Sans MS"/>
                <a:cs typeface="Comic Sans MS"/>
              </a:rPr>
              <a:t>Storage </a:t>
            </a:r>
            <a:r>
              <a:rPr lang="en-US" i="1" dirty="0">
                <a:latin typeface="Comic Sans MS"/>
                <a:cs typeface="Comic Sans MS"/>
              </a:rPr>
              <a:t>O(V)</a:t>
            </a:r>
            <a:r>
              <a:rPr lang="en-US" dirty="0">
                <a:latin typeface="Comic Sans MS"/>
                <a:cs typeface="Comic Sans MS"/>
              </a:rPr>
              <a:t> ; Time </a:t>
            </a:r>
            <a:r>
              <a:rPr lang="en-US" i="1" dirty="0">
                <a:latin typeface="Comic Sans MS"/>
                <a:cs typeface="Comic Sans MS"/>
              </a:rPr>
              <a:t>O(V+E)</a:t>
            </a:r>
          </a:p>
          <a:p>
            <a:endParaRPr lang="en-US" dirty="0">
              <a:latin typeface="Comic Sans MS"/>
              <a:cs typeface="Comic Sans MS"/>
            </a:endParaRPr>
          </a:p>
          <a:p>
            <a:endParaRPr lang="en-US" dirty="0">
              <a:latin typeface="Comic Sans MS"/>
              <a:cs typeface="Comic Sans MS"/>
            </a:endParaRPr>
          </a:p>
          <a:p>
            <a:endParaRPr lang="en-US" i="1" dirty="0">
              <a:latin typeface="Comic Sans MS"/>
              <a:cs typeface="Comic Sans MS"/>
            </a:endParaRPr>
          </a:p>
          <a:p>
            <a:endParaRPr lang="en-US" dirty="0">
              <a:latin typeface="Comic Sans MS"/>
              <a:cs typeface="Comic Sans MS"/>
            </a:endParaRPr>
          </a:p>
          <a:p>
            <a:endParaRPr lang="en-US" i="1" dirty="0">
              <a:latin typeface="Comic Sans MS"/>
              <a:cs typeface="Comic Sans MS"/>
            </a:endParaRPr>
          </a:p>
          <a:p>
            <a:endParaRPr lang="en-US" dirty="0"/>
          </a:p>
        </p:txBody>
      </p:sp>
      <p:sp>
        <p:nvSpPr>
          <p:cNvPr id="4" name="Date Placeholder 3"/>
          <p:cNvSpPr>
            <a:spLocks noGrp="1"/>
          </p:cNvSpPr>
          <p:nvPr>
            <p:ph type="dt" sz="half" idx="10"/>
          </p:nvPr>
        </p:nvSpPr>
        <p:spPr/>
        <p:txBody>
          <a:bodyPr/>
          <a:lstStyle/>
          <a:p>
            <a:fld id="{8D4930BB-DBA0-4EDD-98AC-819F77488865}" type="datetime1">
              <a:rPr lang="en-US" smtClean="0"/>
              <a:t>11/21/2020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14</a:t>
            </a:fld>
            <a:endParaRPr lang="en-US" dirty="0"/>
          </a:p>
        </p:txBody>
      </p:sp>
      <p:grpSp>
        <p:nvGrpSpPr>
          <p:cNvPr id="7" name="Group 6">
            <a:extLst>
              <a:ext uri="{FF2B5EF4-FFF2-40B4-BE49-F238E27FC236}">
                <a16:creationId xmlns:a16="http://schemas.microsoft.com/office/drawing/2014/main" id="{7F30D7B2-2C21-40C1-A946-69D9BB4D5D86}"/>
              </a:ext>
            </a:extLst>
          </p:cNvPr>
          <p:cNvGrpSpPr/>
          <p:nvPr/>
        </p:nvGrpSpPr>
        <p:grpSpPr>
          <a:xfrm>
            <a:off x="5158778" y="4384776"/>
            <a:ext cx="3262978" cy="2007704"/>
            <a:chOff x="2604335" y="3369976"/>
            <a:chExt cx="3262978" cy="2512282"/>
          </a:xfrm>
        </p:grpSpPr>
        <p:sp>
          <p:nvSpPr>
            <p:cNvPr id="8" name="Oval 7">
              <a:extLst>
                <a:ext uri="{FF2B5EF4-FFF2-40B4-BE49-F238E27FC236}">
                  <a16:creationId xmlns:a16="http://schemas.microsoft.com/office/drawing/2014/main" id="{C462AAC6-7F60-40D7-81AE-02AAFA4D1E0C}"/>
                </a:ext>
              </a:extLst>
            </p:cNvPr>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p>
          </p:txBody>
        </p:sp>
        <p:sp>
          <p:nvSpPr>
            <p:cNvPr id="9" name="Oval 8">
              <a:extLst>
                <a:ext uri="{FF2B5EF4-FFF2-40B4-BE49-F238E27FC236}">
                  <a16:creationId xmlns:a16="http://schemas.microsoft.com/office/drawing/2014/main" id="{C70F0042-9C2F-49E0-BEC4-40F0DFA8A276}"/>
                </a:ext>
              </a:extLst>
            </p:cNvPr>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10" name="Oval 9">
              <a:extLst>
                <a:ext uri="{FF2B5EF4-FFF2-40B4-BE49-F238E27FC236}">
                  <a16:creationId xmlns:a16="http://schemas.microsoft.com/office/drawing/2014/main" id="{820009CE-0329-46B8-BE3F-1FD6CF8B0066}"/>
                </a:ext>
              </a:extLst>
            </p:cNvPr>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11" name="Oval 10">
              <a:extLst>
                <a:ext uri="{FF2B5EF4-FFF2-40B4-BE49-F238E27FC236}">
                  <a16:creationId xmlns:a16="http://schemas.microsoft.com/office/drawing/2014/main" id="{B96E5A6C-4A09-4F40-9CB5-BDAE868A024E}"/>
                </a:ext>
              </a:extLst>
            </p:cNvPr>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12" name="Oval 11">
              <a:extLst>
                <a:ext uri="{FF2B5EF4-FFF2-40B4-BE49-F238E27FC236}">
                  <a16:creationId xmlns:a16="http://schemas.microsoft.com/office/drawing/2014/main" id="{8E94F1AC-1C00-42D0-9CD6-E8DC72F0C70B}"/>
                </a:ext>
              </a:extLst>
            </p:cNvPr>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3" name="Oval 12">
              <a:extLst>
                <a:ext uri="{FF2B5EF4-FFF2-40B4-BE49-F238E27FC236}">
                  <a16:creationId xmlns:a16="http://schemas.microsoft.com/office/drawing/2014/main" id="{129869AB-E3F5-4DF1-8A48-27C8A79D9AAD}"/>
                </a:ext>
              </a:extLst>
            </p:cNvPr>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4" name="Straight Connector 13">
              <a:extLst>
                <a:ext uri="{FF2B5EF4-FFF2-40B4-BE49-F238E27FC236}">
                  <a16:creationId xmlns:a16="http://schemas.microsoft.com/office/drawing/2014/main" id="{B656D13A-2D82-4651-8019-A64371BAF642}"/>
                </a:ext>
              </a:extLst>
            </p:cNvPr>
            <p:cNvCxnSpPr>
              <a:stCxn id="8" idx="3"/>
              <a:endCxn id="10"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89C0DAD-015D-4D7E-A14F-BD31C2C4F9DA}"/>
                </a:ext>
              </a:extLst>
            </p:cNvPr>
            <p:cNvCxnSpPr>
              <a:stCxn id="8" idx="5"/>
              <a:endCxn id="9" idx="1"/>
            </p:cNvCxnSpPr>
            <p:nvPr/>
          </p:nvCxnSpPr>
          <p:spPr>
            <a:xfrm>
              <a:off x="3996783" y="3770654"/>
              <a:ext cx="570902" cy="463292"/>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7F79244-81C9-4276-92DF-967BEFA08F07}"/>
                </a:ext>
              </a:extLst>
            </p:cNvPr>
            <p:cNvCxnSpPr>
              <a:stCxn id="9" idx="3"/>
              <a:endCxn id="12"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FC4EE81-A633-4732-A26D-6F6033EE0960}"/>
                </a:ext>
              </a:extLst>
            </p:cNvPr>
            <p:cNvCxnSpPr>
              <a:stCxn id="9" idx="5"/>
              <a:endCxn id="13"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6D0DC87-DBE9-4330-AFC6-94DE570A42B1}"/>
                </a:ext>
              </a:extLst>
            </p:cNvPr>
            <p:cNvCxnSpPr>
              <a:stCxn id="10" idx="4"/>
              <a:endCxn id="11"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2D478E4-0EA2-4C1F-B9B8-E9DBA82CD5D3}"/>
                </a:ext>
              </a:extLst>
            </p:cNvPr>
            <p:cNvSpPr txBox="1"/>
            <p:nvPr/>
          </p:nvSpPr>
          <p:spPr>
            <a:xfrm>
              <a:off x="5256147" y="4731266"/>
              <a:ext cx="372533" cy="369332"/>
            </a:xfrm>
            <a:prstGeom prst="rect">
              <a:avLst/>
            </a:prstGeom>
            <a:noFill/>
          </p:spPr>
          <p:txBody>
            <a:bodyPr wrap="square" rtlCol="0">
              <a:spAutoFit/>
            </a:bodyPr>
            <a:lstStyle/>
            <a:p>
              <a:r>
                <a:rPr lang="en-US" b="1" dirty="0"/>
                <a:t>2</a:t>
              </a:r>
            </a:p>
          </p:txBody>
        </p:sp>
        <p:sp>
          <p:nvSpPr>
            <p:cNvPr id="20" name="TextBox 19">
              <a:extLst>
                <a:ext uri="{FF2B5EF4-FFF2-40B4-BE49-F238E27FC236}">
                  <a16:creationId xmlns:a16="http://schemas.microsoft.com/office/drawing/2014/main" id="{77A60C6B-6969-4F58-9983-AD4B05E59F41}"/>
                </a:ext>
              </a:extLst>
            </p:cNvPr>
            <p:cNvSpPr txBox="1"/>
            <p:nvPr/>
          </p:nvSpPr>
          <p:spPr>
            <a:xfrm>
              <a:off x="4151721" y="4849952"/>
              <a:ext cx="372533" cy="369332"/>
            </a:xfrm>
            <a:prstGeom prst="rect">
              <a:avLst/>
            </a:prstGeom>
            <a:noFill/>
          </p:spPr>
          <p:txBody>
            <a:bodyPr wrap="square" rtlCol="0">
              <a:spAutoFit/>
            </a:bodyPr>
            <a:lstStyle/>
            <a:p>
              <a:r>
                <a:rPr lang="en-US" b="1" dirty="0"/>
                <a:t>1</a:t>
              </a:r>
            </a:p>
          </p:txBody>
        </p:sp>
        <p:sp>
          <p:nvSpPr>
            <p:cNvPr id="21" name="TextBox 20">
              <a:extLst>
                <a:ext uri="{FF2B5EF4-FFF2-40B4-BE49-F238E27FC236}">
                  <a16:creationId xmlns:a16="http://schemas.microsoft.com/office/drawing/2014/main" id="{892624C1-9469-4347-8D80-547A32C5DB93}"/>
                </a:ext>
              </a:extLst>
            </p:cNvPr>
            <p:cNvSpPr txBox="1"/>
            <p:nvPr/>
          </p:nvSpPr>
          <p:spPr>
            <a:xfrm>
              <a:off x="2604335" y="4923987"/>
              <a:ext cx="372533" cy="369332"/>
            </a:xfrm>
            <a:prstGeom prst="rect">
              <a:avLst/>
            </a:prstGeom>
            <a:noFill/>
          </p:spPr>
          <p:txBody>
            <a:bodyPr wrap="square" rtlCol="0">
              <a:spAutoFit/>
            </a:bodyPr>
            <a:lstStyle/>
            <a:p>
              <a:r>
                <a:rPr lang="en-US" b="1" dirty="0"/>
                <a:t>4</a:t>
              </a:r>
            </a:p>
          </p:txBody>
        </p:sp>
        <p:sp>
          <p:nvSpPr>
            <p:cNvPr id="22" name="TextBox 21">
              <a:extLst>
                <a:ext uri="{FF2B5EF4-FFF2-40B4-BE49-F238E27FC236}">
                  <a16:creationId xmlns:a16="http://schemas.microsoft.com/office/drawing/2014/main" id="{8E42DD9E-47EB-42DD-AD9D-2D6ABB78A5DD}"/>
                </a:ext>
              </a:extLst>
            </p:cNvPr>
            <p:cNvSpPr txBox="1"/>
            <p:nvPr/>
          </p:nvSpPr>
          <p:spPr>
            <a:xfrm>
              <a:off x="3087497" y="3807471"/>
              <a:ext cx="372533" cy="369332"/>
            </a:xfrm>
            <a:prstGeom prst="rect">
              <a:avLst/>
            </a:prstGeom>
            <a:noFill/>
          </p:spPr>
          <p:txBody>
            <a:bodyPr wrap="square" rtlCol="0">
              <a:spAutoFit/>
            </a:bodyPr>
            <a:lstStyle/>
            <a:p>
              <a:r>
                <a:rPr lang="en-US" b="1" dirty="0"/>
                <a:t>2</a:t>
              </a:r>
            </a:p>
          </p:txBody>
        </p:sp>
        <p:sp>
          <p:nvSpPr>
            <p:cNvPr id="23" name="TextBox 22">
              <a:extLst>
                <a:ext uri="{FF2B5EF4-FFF2-40B4-BE49-F238E27FC236}">
                  <a16:creationId xmlns:a16="http://schemas.microsoft.com/office/drawing/2014/main" id="{2228929F-601C-467A-96A1-9FE19B213343}"/>
                </a:ext>
              </a:extLst>
            </p:cNvPr>
            <p:cNvSpPr txBox="1"/>
            <p:nvPr/>
          </p:nvSpPr>
          <p:spPr>
            <a:xfrm>
              <a:off x="4228140" y="3704674"/>
              <a:ext cx="372533" cy="369332"/>
            </a:xfrm>
            <a:prstGeom prst="rect">
              <a:avLst/>
            </a:prstGeom>
            <a:noFill/>
          </p:spPr>
          <p:txBody>
            <a:bodyPr wrap="square" rtlCol="0">
              <a:spAutoFit/>
            </a:bodyPr>
            <a:lstStyle/>
            <a:p>
              <a:r>
                <a:rPr lang="en-US" b="1" dirty="0"/>
                <a:t>3</a:t>
              </a:r>
            </a:p>
          </p:txBody>
        </p:sp>
      </p:grpSp>
      <p:sp>
        <p:nvSpPr>
          <p:cNvPr id="25" name="TextBox 24">
            <a:extLst>
              <a:ext uri="{FF2B5EF4-FFF2-40B4-BE49-F238E27FC236}">
                <a16:creationId xmlns:a16="http://schemas.microsoft.com/office/drawing/2014/main" id="{3516797B-CF64-4C2F-AA18-398F36A078F0}"/>
              </a:ext>
            </a:extLst>
          </p:cNvPr>
          <p:cNvSpPr txBox="1"/>
          <p:nvPr/>
        </p:nvSpPr>
        <p:spPr>
          <a:xfrm>
            <a:off x="8994704" y="4263324"/>
            <a:ext cx="2408161" cy="2031325"/>
          </a:xfrm>
          <a:prstGeom prst="rect">
            <a:avLst/>
          </a:prstGeom>
          <a:noFill/>
        </p:spPr>
        <p:txBody>
          <a:bodyPr wrap="square" rtlCol="0">
            <a:spAutoFit/>
          </a:bodyPr>
          <a:lstStyle/>
          <a:p>
            <a:r>
              <a:rPr lang="en-US" dirty="0">
                <a:latin typeface="Comic Sans MS"/>
                <a:cs typeface="Comic Sans MS"/>
              </a:rPr>
              <a:t>Root D</a:t>
            </a:r>
          </a:p>
          <a:p>
            <a:endParaRPr lang="en-US" dirty="0">
              <a:latin typeface="Comic Sans MS"/>
              <a:cs typeface="Comic Sans MS"/>
            </a:endParaRPr>
          </a:p>
          <a:p>
            <a:r>
              <a:rPr lang="en-US" dirty="0">
                <a:latin typeface="Comic Sans MS"/>
                <a:cs typeface="Comic Sans MS"/>
              </a:rPr>
              <a:t>D:B  (D-B)3</a:t>
            </a:r>
          </a:p>
          <a:p>
            <a:r>
              <a:rPr lang="en-US" dirty="0">
                <a:latin typeface="Comic Sans MS"/>
                <a:cs typeface="Comic Sans MS"/>
              </a:rPr>
              <a:t>D:C  (D-B) 3</a:t>
            </a:r>
          </a:p>
          <a:p>
            <a:r>
              <a:rPr lang="en-US" dirty="0">
                <a:latin typeface="Comic Sans MS"/>
                <a:cs typeface="Comic Sans MS"/>
              </a:rPr>
              <a:t>D:A  (D-B) 3</a:t>
            </a:r>
          </a:p>
          <a:p>
            <a:r>
              <a:rPr lang="en-US" dirty="0">
                <a:latin typeface="Comic Sans MS"/>
                <a:cs typeface="Comic Sans MS"/>
              </a:rPr>
              <a:t>D:E  (D-E) 2</a:t>
            </a:r>
          </a:p>
          <a:p>
            <a:r>
              <a:rPr lang="en-US" dirty="0">
                <a:latin typeface="Comic Sans MS"/>
                <a:cs typeface="Comic Sans MS"/>
              </a:rPr>
              <a:t>D:F  (E-F) 4</a:t>
            </a:r>
          </a:p>
        </p:txBody>
      </p:sp>
    </p:spTree>
    <p:extLst>
      <p:ext uri="{BB962C8B-B14F-4D97-AF65-F5344CB8AC3E}">
        <p14:creationId xmlns:p14="http://schemas.microsoft.com/office/powerpoint/2010/main" val="1974630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36521"/>
            <a:ext cx="10515600" cy="917019"/>
          </a:xfrm>
        </p:spPr>
        <p:txBody>
          <a:bodyPr/>
          <a:lstStyle/>
          <a:p>
            <a:r>
              <a:rPr lang="en-US" dirty="0">
                <a:solidFill>
                  <a:schemeClr val="accent2">
                    <a:lumMod val="75000"/>
                  </a:schemeClr>
                </a:solidFill>
                <a:latin typeface="Comic Sans MS"/>
                <a:cs typeface="Comic Sans MS"/>
              </a:rPr>
              <a:t>Issues with Deletion</a:t>
            </a:r>
          </a:p>
        </p:txBody>
      </p:sp>
      <p:sp>
        <p:nvSpPr>
          <p:cNvPr id="3" name="Content Placeholder 2"/>
          <p:cNvSpPr>
            <a:spLocks noGrp="1"/>
          </p:cNvSpPr>
          <p:nvPr>
            <p:ph idx="1"/>
          </p:nvPr>
        </p:nvSpPr>
        <p:spPr>
          <a:xfrm>
            <a:off x="152401" y="1266546"/>
            <a:ext cx="12039599" cy="5372457"/>
          </a:xfrm>
        </p:spPr>
        <p:txBody>
          <a:bodyPr>
            <a:normAutofit/>
          </a:bodyPr>
          <a:lstStyle/>
          <a:p>
            <a:r>
              <a:rPr lang="en-US" dirty="0">
                <a:latin typeface="Comic Sans MS"/>
                <a:cs typeface="Comic Sans MS"/>
              </a:rPr>
              <a:t>Deletion can be done in parallel by simply marking the edge as deleted</a:t>
            </a:r>
          </a:p>
          <a:p>
            <a:r>
              <a:rPr lang="en-US" dirty="0">
                <a:latin typeface="Comic Sans MS"/>
                <a:cs typeface="Comic Sans MS"/>
              </a:rPr>
              <a:t>Need to reassign component id of disconnected trees to recombine them</a:t>
            </a:r>
          </a:p>
          <a:p>
            <a:endParaRPr lang="en-US" dirty="0"/>
          </a:p>
          <a:p>
            <a:r>
              <a:rPr lang="en-US" dirty="0">
                <a:solidFill>
                  <a:srgbClr val="D2533C"/>
                </a:solidFill>
              </a:rPr>
              <a:t>Solution: </a:t>
            </a:r>
            <a:r>
              <a:rPr lang="en-US" dirty="0">
                <a:latin typeface="Comic Sans MS"/>
                <a:cs typeface="Comic Sans MS"/>
              </a:rPr>
              <a:t>Mark deleted edges with very high weight (INF)</a:t>
            </a:r>
          </a:p>
          <a:p>
            <a:r>
              <a:rPr lang="en-US" dirty="0">
                <a:latin typeface="Comic Sans MS"/>
                <a:cs typeface="Comic Sans MS"/>
              </a:rPr>
              <a:t>Apply insertion of remaining edges—reduces to insertion problem </a:t>
            </a:r>
          </a:p>
          <a:p>
            <a:r>
              <a:rPr lang="en-US" dirty="0">
                <a:latin typeface="Comic Sans MS"/>
                <a:cs typeface="Comic Sans MS"/>
              </a:rPr>
              <a:t>Keep remainder edges in buckets of increasing weight</a:t>
            </a:r>
          </a:p>
          <a:p>
            <a:r>
              <a:rPr lang="en-US" dirty="0">
                <a:latin typeface="Comic Sans MS"/>
                <a:cs typeface="Comic Sans MS"/>
              </a:rPr>
              <a:t>Once tree is reconnected stop </a:t>
            </a:r>
          </a:p>
          <a:p>
            <a:endParaRPr lang="en-US" dirty="0"/>
          </a:p>
        </p:txBody>
      </p:sp>
      <p:sp>
        <p:nvSpPr>
          <p:cNvPr id="4" name="Date Placeholder 3"/>
          <p:cNvSpPr>
            <a:spLocks noGrp="1"/>
          </p:cNvSpPr>
          <p:nvPr>
            <p:ph type="dt" sz="half" idx="10"/>
          </p:nvPr>
        </p:nvSpPr>
        <p:spPr/>
        <p:txBody>
          <a:bodyPr/>
          <a:lstStyle/>
          <a:p>
            <a:fld id="{08757634-D6AB-42B7-BE92-32B6F58C37CD}" type="datetime1">
              <a:rPr lang="en-US" smtClean="0"/>
              <a:t>11/20/2020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15</a:t>
            </a:fld>
            <a:endParaRPr lang="en-US" dirty="0"/>
          </a:p>
        </p:txBody>
      </p:sp>
      <p:grpSp>
        <p:nvGrpSpPr>
          <p:cNvPr id="7" name="Group 6">
            <a:extLst>
              <a:ext uri="{FF2B5EF4-FFF2-40B4-BE49-F238E27FC236}">
                <a16:creationId xmlns:a16="http://schemas.microsoft.com/office/drawing/2014/main" id="{28D8719D-0FAB-4114-B6AD-86444084E600}"/>
              </a:ext>
            </a:extLst>
          </p:cNvPr>
          <p:cNvGrpSpPr/>
          <p:nvPr/>
        </p:nvGrpSpPr>
        <p:grpSpPr>
          <a:xfrm>
            <a:off x="8929022" y="4209197"/>
            <a:ext cx="3262978" cy="2512282"/>
            <a:chOff x="2604335" y="3369976"/>
            <a:chExt cx="3262978" cy="2512282"/>
          </a:xfrm>
        </p:grpSpPr>
        <p:sp>
          <p:nvSpPr>
            <p:cNvPr id="8" name="Oval 7">
              <a:extLst>
                <a:ext uri="{FF2B5EF4-FFF2-40B4-BE49-F238E27FC236}">
                  <a16:creationId xmlns:a16="http://schemas.microsoft.com/office/drawing/2014/main" id="{86546056-06E0-409F-88C5-C559A6B6ADEF}"/>
                </a:ext>
              </a:extLst>
            </p:cNvPr>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p>
          </p:txBody>
        </p:sp>
        <p:sp>
          <p:nvSpPr>
            <p:cNvPr id="9" name="Oval 8">
              <a:extLst>
                <a:ext uri="{FF2B5EF4-FFF2-40B4-BE49-F238E27FC236}">
                  <a16:creationId xmlns:a16="http://schemas.microsoft.com/office/drawing/2014/main" id="{ECB1B13B-4BFF-4208-B688-ABCBD2E05BCE}"/>
                </a:ext>
              </a:extLst>
            </p:cNvPr>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10" name="Oval 9">
              <a:extLst>
                <a:ext uri="{FF2B5EF4-FFF2-40B4-BE49-F238E27FC236}">
                  <a16:creationId xmlns:a16="http://schemas.microsoft.com/office/drawing/2014/main" id="{1FD631CB-83C1-42D7-8C2D-E03546E4C7A3}"/>
                </a:ext>
              </a:extLst>
            </p:cNvPr>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11" name="Oval 10">
              <a:extLst>
                <a:ext uri="{FF2B5EF4-FFF2-40B4-BE49-F238E27FC236}">
                  <a16:creationId xmlns:a16="http://schemas.microsoft.com/office/drawing/2014/main" id="{AB55D07B-CE39-4879-A7DC-5C85D47612A5}"/>
                </a:ext>
              </a:extLst>
            </p:cNvPr>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12" name="Oval 11">
              <a:extLst>
                <a:ext uri="{FF2B5EF4-FFF2-40B4-BE49-F238E27FC236}">
                  <a16:creationId xmlns:a16="http://schemas.microsoft.com/office/drawing/2014/main" id="{AF6DCDA0-B6A2-45D8-9154-2CEAC4168A21}"/>
                </a:ext>
              </a:extLst>
            </p:cNvPr>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3" name="Oval 12">
              <a:extLst>
                <a:ext uri="{FF2B5EF4-FFF2-40B4-BE49-F238E27FC236}">
                  <a16:creationId xmlns:a16="http://schemas.microsoft.com/office/drawing/2014/main" id="{DBE3710C-07EC-457A-9AC5-BA914A890626}"/>
                </a:ext>
              </a:extLst>
            </p:cNvPr>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4" name="Straight Connector 13">
              <a:extLst>
                <a:ext uri="{FF2B5EF4-FFF2-40B4-BE49-F238E27FC236}">
                  <a16:creationId xmlns:a16="http://schemas.microsoft.com/office/drawing/2014/main" id="{C4E06B50-75FF-469E-BF69-8CF83D092018}"/>
                </a:ext>
              </a:extLst>
            </p:cNvPr>
            <p:cNvCxnSpPr>
              <a:stCxn id="8" idx="3"/>
              <a:endCxn id="10"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D977AE0-DA3F-4CEF-8DFD-0C1A31341413}"/>
                </a:ext>
              </a:extLst>
            </p:cNvPr>
            <p:cNvCxnSpPr>
              <a:stCxn id="8" idx="5"/>
              <a:endCxn id="9" idx="1"/>
            </p:cNvCxnSpPr>
            <p:nvPr/>
          </p:nvCxnSpPr>
          <p:spPr>
            <a:xfrm>
              <a:off x="3996783" y="3770654"/>
              <a:ext cx="570902" cy="463292"/>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060963D-0169-459A-AB03-E74FE893C6F2}"/>
                </a:ext>
              </a:extLst>
            </p:cNvPr>
            <p:cNvCxnSpPr>
              <a:stCxn id="9" idx="3"/>
              <a:endCxn id="12"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1497E82-F5A1-42C9-8951-3B0753220336}"/>
                </a:ext>
              </a:extLst>
            </p:cNvPr>
            <p:cNvCxnSpPr>
              <a:stCxn id="9" idx="5"/>
              <a:endCxn id="13"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1B3AAC-1A47-46A6-A342-082230D922A0}"/>
                </a:ext>
              </a:extLst>
            </p:cNvPr>
            <p:cNvCxnSpPr>
              <a:stCxn id="10" idx="4"/>
              <a:endCxn id="11"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A263451-42D5-4BAC-8682-7F684B49598B}"/>
                </a:ext>
              </a:extLst>
            </p:cNvPr>
            <p:cNvSpPr txBox="1"/>
            <p:nvPr/>
          </p:nvSpPr>
          <p:spPr>
            <a:xfrm>
              <a:off x="5256147" y="4731266"/>
              <a:ext cx="372533" cy="369332"/>
            </a:xfrm>
            <a:prstGeom prst="rect">
              <a:avLst/>
            </a:prstGeom>
            <a:noFill/>
          </p:spPr>
          <p:txBody>
            <a:bodyPr wrap="square" rtlCol="0">
              <a:spAutoFit/>
            </a:bodyPr>
            <a:lstStyle/>
            <a:p>
              <a:r>
                <a:rPr lang="en-US" b="1" dirty="0"/>
                <a:t>2</a:t>
              </a:r>
            </a:p>
          </p:txBody>
        </p:sp>
        <p:sp>
          <p:nvSpPr>
            <p:cNvPr id="20" name="TextBox 19">
              <a:extLst>
                <a:ext uri="{FF2B5EF4-FFF2-40B4-BE49-F238E27FC236}">
                  <a16:creationId xmlns:a16="http://schemas.microsoft.com/office/drawing/2014/main" id="{F969310A-648B-466F-8C33-75A4FDA94A4F}"/>
                </a:ext>
              </a:extLst>
            </p:cNvPr>
            <p:cNvSpPr txBox="1"/>
            <p:nvPr/>
          </p:nvSpPr>
          <p:spPr>
            <a:xfrm>
              <a:off x="4151721" y="4849952"/>
              <a:ext cx="372533" cy="369332"/>
            </a:xfrm>
            <a:prstGeom prst="rect">
              <a:avLst/>
            </a:prstGeom>
            <a:noFill/>
          </p:spPr>
          <p:txBody>
            <a:bodyPr wrap="square" rtlCol="0">
              <a:spAutoFit/>
            </a:bodyPr>
            <a:lstStyle/>
            <a:p>
              <a:r>
                <a:rPr lang="en-US" b="1" dirty="0"/>
                <a:t>1</a:t>
              </a:r>
            </a:p>
          </p:txBody>
        </p:sp>
        <p:sp>
          <p:nvSpPr>
            <p:cNvPr id="21" name="TextBox 20">
              <a:extLst>
                <a:ext uri="{FF2B5EF4-FFF2-40B4-BE49-F238E27FC236}">
                  <a16:creationId xmlns:a16="http://schemas.microsoft.com/office/drawing/2014/main" id="{4BD0DD5B-33BC-4A88-98E0-645F9CFC8776}"/>
                </a:ext>
              </a:extLst>
            </p:cNvPr>
            <p:cNvSpPr txBox="1"/>
            <p:nvPr/>
          </p:nvSpPr>
          <p:spPr>
            <a:xfrm>
              <a:off x="2604335" y="4923987"/>
              <a:ext cx="372533" cy="369332"/>
            </a:xfrm>
            <a:prstGeom prst="rect">
              <a:avLst/>
            </a:prstGeom>
            <a:noFill/>
          </p:spPr>
          <p:txBody>
            <a:bodyPr wrap="square" rtlCol="0">
              <a:spAutoFit/>
            </a:bodyPr>
            <a:lstStyle/>
            <a:p>
              <a:r>
                <a:rPr lang="en-US" b="1" dirty="0"/>
                <a:t>4</a:t>
              </a:r>
            </a:p>
          </p:txBody>
        </p:sp>
        <p:sp>
          <p:nvSpPr>
            <p:cNvPr id="22" name="TextBox 21">
              <a:extLst>
                <a:ext uri="{FF2B5EF4-FFF2-40B4-BE49-F238E27FC236}">
                  <a16:creationId xmlns:a16="http://schemas.microsoft.com/office/drawing/2014/main" id="{5E400BF8-3D2B-49A4-9393-AB5AC3C0822A}"/>
                </a:ext>
              </a:extLst>
            </p:cNvPr>
            <p:cNvSpPr txBox="1"/>
            <p:nvPr/>
          </p:nvSpPr>
          <p:spPr>
            <a:xfrm>
              <a:off x="3087497" y="3807471"/>
              <a:ext cx="372533" cy="369332"/>
            </a:xfrm>
            <a:prstGeom prst="rect">
              <a:avLst/>
            </a:prstGeom>
            <a:noFill/>
          </p:spPr>
          <p:txBody>
            <a:bodyPr wrap="square" rtlCol="0">
              <a:spAutoFit/>
            </a:bodyPr>
            <a:lstStyle/>
            <a:p>
              <a:r>
                <a:rPr lang="en-US" b="1" dirty="0"/>
                <a:t>2</a:t>
              </a:r>
            </a:p>
          </p:txBody>
        </p:sp>
        <p:sp>
          <p:nvSpPr>
            <p:cNvPr id="23" name="TextBox 22">
              <a:extLst>
                <a:ext uri="{FF2B5EF4-FFF2-40B4-BE49-F238E27FC236}">
                  <a16:creationId xmlns:a16="http://schemas.microsoft.com/office/drawing/2014/main" id="{29814FFE-FF78-4DDF-B753-8CE29F2563C8}"/>
                </a:ext>
              </a:extLst>
            </p:cNvPr>
            <p:cNvSpPr txBox="1"/>
            <p:nvPr/>
          </p:nvSpPr>
          <p:spPr>
            <a:xfrm>
              <a:off x="4228140" y="3704674"/>
              <a:ext cx="1028007" cy="369332"/>
            </a:xfrm>
            <a:prstGeom prst="rect">
              <a:avLst/>
            </a:prstGeom>
            <a:noFill/>
          </p:spPr>
          <p:txBody>
            <a:bodyPr wrap="square" rtlCol="0">
              <a:spAutoFit/>
            </a:bodyPr>
            <a:lstStyle/>
            <a:p>
              <a:r>
                <a:rPr lang="en-US" b="1" dirty="0"/>
                <a:t>INF</a:t>
              </a:r>
            </a:p>
          </p:txBody>
        </p:sp>
      </p:grpSp>
    </p:spTree>
    <p:extLst>
      <p:ext uri="{BB962C8B-B14F-4D97-AF65-F5344CB8AC3E}">
        <p14:creationId xmlns:p14="http://schemas.microsoft.com/office/powerpoint/2010/main" val="132341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1141560" y="1363764"/>
            <a:ext cx="8192782" cy="4078869"/>
            <a:chOff x="615449" y="479905"/>
            <a:chExt cx="9037487" cy="4078869"/>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p>
          </p:txBody>
        </p:sp>
        <p:sp>
          <p:nvSpPr>
            <p:cNvPr id="50" name="TextBox 49"/>
            <p:cNvSpPr txBox="1"/>
            <p:nvPr/>
          </p:nvSpPr>
          <p:spPr>
            <a:xfrm>
              <a:off x="7391663" y="2527449"/>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D:B:2 (Del)</a:t>
              </a:r>
            </a:p>
            <a:p>
              <a:r>
                <a:rPr lang="en-US" dirty="0"/>
                <a:t>A:C:4 (Del)</a:t>
              </a:r>
            </a:p>
            <a:p>
              <a:endParaRPr lang="en-US" dirty="0"/>
            </a:p>
            <a:p>
              <a:endParaRPr lang="en-US" dirty="0"/>
            </a:p>
          </p:txBody>
        </p:sp>
      </p:grpSp>
      <p:sp>
        <p:nvSpPr>
          <p:cNvPr id="162" name="Title 4"/>
          <p:cNvSpPr>
            <a:spLocks noGrp="1"/>
          </p:cNvSpPr>
          <p:nvPr>
            <p:ph type="title"/>
          </p:nvPr>
        </p:nvSpPr>
        <p:spPr>
          <a:xfrm>
            <a:off x="861205" y="200653"/>
            <a:ext cx="9306339" cy="990600"/>
          </a:xfrm>
        </p:spPr>
        <p:txBody>
          <a:bodyPr>
            <a:normAutofit fontScale="90000"/>
          </a:bodyPr>
          <a:lstStyle/>
          <a:p>
            <a:r>
              <a:rPr lang="en-US" dirty="0">
                <a:solidFill>
                  <a:schemeClr val="accent2">
                    <a:lumMod val="75000"/>
                  </a:schemeClr>
                </a:solidFill>
                <a:latin typeface="Comic Sans MS"/>
                <a:cs typeface="Comic Sans MS"/>
              </a:rPr>
              <a:t>Updating Single Source Shortest Path </a:t>
            </a:r>
          </a:p>
        </p:txBody>
      </p:sp>
      <p:grpSp>
        <p:nvGrpSpPr>
          <p:cNvPr id="51" name="Group 50"/>
          <p:cNvGrpSpPr/>
          <p:nvPr/>
        </p:nvGrpSpPr>
        <p:grpSpPr>
          <a:xfrm>
            <a:off x="3930321" y="1416840"/>
            <a:ext cx="3818323" cy="2436387"/>
            <a:chOff x="3381471" y="1333719"/>
            <a:chExt cx="3818323" cy="2436387"/>
          </a:xfrm>
        </p:grpSpPr>
        <p:sp>
          <p:nvSpPr>
            <p:cNvPr id="47" name="TextBox 46"/>
            <p:cNvSpPr txBox="1"/>
            <p:nvPr/>
          </p:nvSpPr>
          <p:spPr>
            <a:xfrm>
              <a:off x="4099646" y="133371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271241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4348843" y="1797544"/>
              <a:ext cx="2373314" cy="1972562"/>
              <a:chOff x="3241605" y="4871402"/>
              <a:chExt cx="2373314" cy="1972562"/>
            </a:xfrm>
          </p:grpSpPr>
          <p:sp>
            <p:nvSpPr>
              <p:cNvPr id="115" name="Oval 114"/>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16" name="Oval 115"/>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7" name="Oval 116"/>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8" name="Oval 117"/>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9" name="Oval 118"/>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120" name="Group 119"/>
              <p:cNvGrpSpPr/>
              <p:nvPr/>
            </p:nvGrpSpPr>
            <p:grpSpPr>
              <a:xfrm>
                <a:off x="3445146" y="5154633"/>
                <a:ext cx="578605" cy="536611"/>
                <a:chOff x="3564304" y="2548413"/>
                <a:chExt cx="578605" cy="536611"/>
              </a:xfrm>
            </p:grpSpPr>
            <p:cxnSp>
              <p:nvCxnSpPr>
                <p:cNvPr id="142" name="Straight Connector 141"/>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121" name="Oval 120"/>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22" name="Group 121"/>
              <p:cNvGrpSpPr/>
              <p:nvPr/>
            </p:nvGrpSpPr>
            <p:grpSpPr>
              <a:xfrm>
                <a:off x="3241605" y="5850240"/>
                <a:ext cx="372533" cy="665796"/>
                <a:chOff x="3360763" y="3244020"/>
                <a:chExt cx="372533" cy="665796"/>
              </a:xfrm>
            </p:grpSpPr>
            <p:sp>
              <p:nvSpPr>
                <p:cNvPr id="129" name="TextBox 128"/>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38" name="Straight Connector 137"/>
                <p:cNvCxnSpPr>
                  <a:stCxn id="121" idx="4"/>
                  <a:endCxn id="115"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3683394" y="6305700"/>
                <a:ext cx="861441" cy="379268"/>
                <a:chOff x="3802552" y="3699480"/>
                <a:chExt cx="861441" cy="379268"/>
              </a:xfrm>
            </p:grpSpPr>
            <p:sp>
              <p:nvSpPr>
                <p:cNvPr id="127" name="TextBox 126"/>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128" name="Straight Connector 127"/>
                <p:cNvCxnSpPr>
                  <a:endCxn id="117"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3683394" y="5363355"/>
                <a:ext cx="850892" cy="369332"/>
                <a:chOff x="3802552" y="2757135"/>
                <a:chExt cx="850892" cy="369332"/>
              </a:xfrm>
            </p:grpSpPr>
            <p:sp>
              <p:nvSpPr>
                <p:cNvPr id="125" name="TextBox 124"/>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26" name="Straight Connector 125"/>
                <p:cNvCxnSpPr>
                  <a:stCxn id="121"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9" name="Straight Connector 148"/>
            <p:cNvCxnSpPr/>
            <p:nvPr/>
          </p:nvCxnSpPr>
          <p:spPr>
            <a:xfrm>
              <a:off x="5947845" y="2689206"/>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109789" y="2496065"/>
              <a:ext cx="372533" cy="369332"/>
            </a:xfrm>
            <a:prstGeom prst="rect">
              <a:avLst/>
            </a:prstGeom>
            <a:noFill/>
          </p:spPr>
          <p:txBody>
            <a:bodyPr wrap="square" rtlCol="0">
              <a:spAutoFit/>
            </a:bodyPr>
            <a:lstStyle/>
            <a:p>
              <a:r>
                <a:rPr lang="en-US" b="1" dirty="0"/>
                <a:t>2</a:t>
              </a:r>
            </a:p>
          </p:txBody>
        </p:sp>
      </p:grpSp>
      <p:grpSp>
        <p:nvGrpSpPr>
          <p:cNvPr id="52" name="Group 51"/>
          <p:cNvGrpSpPr/>
          <p:nvPr/>
        </p:nvGrpSpPr>
        <p:grpSpPr>
          <a:xfrm>
            <a:off x="4915225" y="3757588"/>
            <a:ext cx="3781074" cy="3128944"/>
            <a:chOff x="5921730" y="3227080"/>
            <a:chExt cx="3781074" cy="3128944"/>
          </a:xfrm>
        </p:grpSpPr>
        <p:grpSp>
          <p:nvGrpSpPr>
            <p:cNvPr id="160" name="Group 159"/>
            <p:cNvGrpSpPr/>
            <p:nvPr/>
          </p:nvGrpSpPr>
          <p:grpSpPr>
            <a:xfrm>
              <a:off x="5921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76200" cmpd="sng">
                    <a:solidFill>
                      <a:srgbClr val="F82CF1"/>
                    </a:solidFill>
                    <a:prstDash val="solid"/>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3" name="Multiply 162"/>
            <p:cNvSpPr/>
            <p:nvPr/>
          </p:nvSpPr>
          <p:spPr>
            <a:xfrm>
              <a:off x="6500434" y="5551321"/>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1624851" y="4188314"/>
            <a:ext cx="3507810" cy="2408255"/>
            <a:chOff x="3045346" y="4426193"/>
            <a:chExt cx="3507810" cy="2408255"/>
          </a:xfrm>
        </p:grpSpPr>
        <p:grpSp>
          <p:nvGrpSpPr>
            <p:cNvPr id="161" name="Group 160"/>
            <p:cNvGrpSpPr/>
            <p:nvPr/>
          </p:nvGrpSpPr>
          <p:grpSpPr>
            <a:xfrm>
              <a:off x="3045346" y="4426193"/>
              <a:ext cx="3507810" cy="2408255"/>
              <a:chOff x="3045346" y="4145601"/>
              <a:chExt cx="3507810" cy="2408255"/>
            </a:xfrm>
          </p:grpSpPr>
          <p:grpSp>
            <p:nvGrpSpPr>
              <p:cNvPr id="155" name="Group 154"/>
              <p:cNvGrpSpPr/>
              <p:nvPr/>
            </p:nvGrpSpPr>
            <p:grpSpPr>
              <a:xfrm>
                <a:off x="3045346" y="4145601"/>
                <a:ext cx="3507810" cy="2408255"/>
                <a:chOff x="5799468" y="2977208"/>
                <a:chExt cx="3507810"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p>
              </p:txBody>
            </p:sp>
            <p:grpSp>
              <p:nvGrpSpPr>
                <p:cNvPr id="130" name="Group 129"/>
                <p:cNvGrpSpPr/>
                <p:nvPr/>
              </p:nvGrpSpPr>
              <p:grpSpPr>
                <a:xfrm>
                  <a:off x="5799468" y="3412901"/>
                  <a:ext cx="2237846" cy="1972562"/>
                  <a:chOff x="3377073" y="4871402"/>
                  <a:chExt cx="2237846"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Connector 2"/>
            <p:cNvCxnSpPr>
              <a:stCxn id="133" idx="7"/>
              <a:endCxn id="134" idx="3"/>
            </p:cNvCxnSpPr>
            <p:nvPr/>
          </p:nvCxnSpPr>
          <p:spPr>
            <a:xfrm flipV="1">
              <a:off x="4474569" y="6329559"/>
              <a:ext cx="547162" cy="233466"/>
            </a:xfrm>
            <a:prstGeom prst="line">
              <a:avLst/>
            </a:prstGeom>
            <a:ln w="7620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704444" y="6345289"/>
              <a:ext cx="372533" cy="369332"/>
            </a:xfrm>
            <a:prstGeom prst="rect">
              <a:avLst/>
            </a:prstGeom>
            <a:noFill/>
          </p:spPr>
          <p:txBody>
            <a:bodyPr wrap="square" rtlCol="0">
              <a:spAutoFit/>
            </a:bodyPr>
            <a:lstStyle/>
            <a:p>
              <a:r>
                <a:rPr lang="en-US" b="1" dirty="0"/>
                <a:t>2</a:t>
              </a:r>
            </a:p>
          </p:txBody>
        </p:sp>
        <p:cxnSp>
          <p:nvCxnSpPr>
            <p:cNvPr id="165" name="Straight Connector 164"/>
            <p:cNvCxnSpPr/>
            <p:nvPr/>
          </p:nvCxnSpPr>
          <p:spPr>
            <a:xfrm>
              <a:off x="3333372" y="6714621"/>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3540141" y="6396108"/>
              <a:ext cx="372533" cy="369332"/>
            </a:xfrm>
            <a:prstGeom prst="rect">
              <a:avLst/>
            </a:prstGeom>
            <a:noFill/>
          </p:spPr>
          <p:txBody>
            <a:bodyPr wrap="square" rtlCol="0">
              <a:spAutoFit/>
            </a:bodyPr>
            <a:lstStyle/>
            <a:p>
              <a:r>
                <a:rPr lang="en-US" b="1" dirty="0"/>
                <a:t>1</a:t>
              </a:r>
            </a:p>
          </p:txBody>
        </p:sp>
      </p:grpSp>
      <p:sp>
        <p:nvSpPr>
          <p:cNvPr id="2" name="Date Placeholder 1"/>
          <p:cNvSpPr>
            <a:spLocks noGrp="1"/>
          </p:cNvSpPr>
          <p:nvPr>
            <p:ph type="dt" sz="half" idx="10"/>
          </p:nvPr>
        </p:nvSpPr>
        <p:spPr>
          <a:xfrm>
            <a:off x="27509" y="6518185"/>
            <a:ext cx="2743200" cy="365125"/>
          </a:xfrm>
        </p:spPr>
        <p:txBody>
          <a:bodyPr/>
          <a:lstStyle/>
          <a:p>
            <a:fld id="{0D1EE808-33F3-4D6F-AC11-1D6243A6F931}" type="datetime1">
              <a:rPr lang="en-US" smtClean="0"/>
              <a:t>11/16/2020</a:t>
            </a:fld>
            <a:endParaRPr lang="en-US" dirty="0"/>
          </a:p>
        </p:txBody>
      </p:sp>
      <p:sp>
        <p:nvSpPr>
          <p:cNvPr id="25" name="Slide Number Placeholder 24"/>
          <p:cNvSpPr>
            <a:spLocks noGrp="1"/>
          </p:cNvSpPr>
          <p:nvPr>
            <p:ph type="sldNum" sz="quarter" idx="12"/>
          </p:nvPr>
        </p:nvSpPr>
        <p:spPr/>
        <p:txBody>
          <a:bodyPr/>
          <a:lstStyle/>
          <a:p>
            <a:fld id="{D45BF2F6-C993-483E-8E64-9AEDD62969A1}" type="slidenum">
              <a:rPr lang="en-US" smtClean="0"/>
              <a:pPr/>
              <a:t>16</a:t>
            </a:fld>
            <a:endParaRPr lang="en-US" dirty="0"/>
          </a:p>
        </p:txBody>
      </p:sp>
      <p:sp>
        <p:nvSpPr>
          <p:cNvPr id="27" name="TextBox 26">
            <a:extLst>
              <a:ext uri="{FF2B5EF4-FFF2-40B4-BE49-F238E27FC236}">
                <a16:creationId xmlns:a16="http://schemas.microsoft.com/office/drawing/2014/main" id="{E012F3E4-2C0D-4F7D-83B2-6D352EF72A08}"/>
              </a:ext>
            </a:extLst>
          </p:cNvPr>
          <p:cNvSpPr txBox="1"/>
          <p:nvPr/>
        </p:nvSpPr>
        <p:spPr>
          <a:xfrm>
            <a:off x="8997418" y="974000"/>
            <a:ext cx="2949492" cy="5909310"/>
          </a:xfrm>
          <a:prstGeom prst="rect">
            <a:avLst/>
          </a:prstGeom>
          <a:noFill/>
        </p:spPr>
        <p:txBody>
          <a:bodyPr wrap="square" rtlCol="0">
            <a:spAutoFit/>
          </a:bodyPr>
          <a:lstStyle/>
          <a:p>
            <a:r>
              <a:rPr lang="en-US" dirty="0" err="1">
                <a:solidFill>
                  <a:srgbClr val="FF6600"/>
                </a:solidFill>
                <a:latin typeface="Comic Sans MS"/>
                <a:cs typeface="Comic Sans MS"/>
              </a:rPr>
              <a:t>Sparsification</a:t>
            </a:r>
            <a:r>
              <a:rPr lang="en-US" dirty="0">
                <a:latin typeface="Comic Sans MS"/>
                <a:cs typeface="Comic Sans MS"/>
              </a:rPr>
              <a:t>: </a:t>
            </a:r>
          </a:p>
          <a:p>
            <a:pPr lvl="1"/>
            <a:r>
              <a:rPr lang="en-US" dirty="0">
                <a:latin typeface="Comic Sans MS"/>
                <a:cs typeface="Comic Sans MS"/>
              </a:rPr>
              <a:t>Store edges in the SSSP Tree. Done during initial computation. Rooted at source S</a:t>
            </a:r>
          </a:p>
          <a:p>
            <a:r>
              <a:rPr lang="en-US" dirty="0">
                <a:solidFill>
                  <a:srgbClr val="FF6600"/>
                </a:solidFill>
                <a:latin typeface="Comic Sans MS"/>
                <a:cs typeface="Comic Sans MS"/>
              </a:rPr>
              <a:t>Selection: </a:t>
            </a:r>
          </a:p>
          <a:p>
            <a:pPr lvl="1"/>
            <a:r>
              <a:rPr lang="en-US" sz="1600" dirty="0">
                <a:latin typeface="Comic Sans MS"/>
                <a:cs typeface="Comic Sans MS"/>
              </a:rPr>
              <a:t>Insertion: An edge u-v is inserted in </a:t>
            </a:r>
          </a:p>
          <a:p>
            <a:pPr lvl="1"/>
            <a:r>
              <a:rPr lang="en-US" sz="1600" dirty="0">
                <a:latin typeface="Comic Sans MS"/>
                <a:cs typeface="Comic Sans MS"/>
              </a:rPr>
              <a:t>if  </a:t>
            </a:r>
            <a:r>
              <a:rPr lang="en-US" sz="1600" dirty="0" err="1">
                <a:latin typeface="Comic Sans MS"/>
                <a:cs typeface="Comic Sans MS"/>
              </a:rPr>
              <a:t>dist</a:t>
            </a:r>
            <a:r>
              <a:rPr lang="en-US" sz="1600" dirty="0">
                <a:latin typeface="Comic Sans MS"/>
                <a:cs typeface="Comic Sans MS"/>
              </a:rPr>
              <a:t> (</a:t>
            </a:r>
            <a:r>
              <a:rPr lang="en-US" sz="1600" dirty="0" err="1">
                <a:latin typeface="Comic Sans MS"/>
                <a:cs typeface="Comic Sans MS"/>
              </a:rPr>
              <a:t>S,v</a:t>
            </a:r>
            <a:r>
              <a:rPr lang="en-US" sz="1600" dirty="0">
                <a:latin typeface="Comic Sans MS"/>
                <a:cs typeface="Comic Sans MS"/>
              </a:rPr>
              <a:t>) &gt; </a:t>
            </a:r>
            <a:r>
              <a:rPr lang="en-US" sz="1600" dirty="0" err="1">
                <a:latin typeface="Comic Sans MS"/>
                <a:cs typeface="Comic Sans MS"/>
              </a:rPr>
              <a:t>dist</a:t>
            </a:r>
            <a:r>
              <a:rPr lang="en-US" sz="1600" dirty="0">
                <a:latin typeface="Comic Sans MS"/>
                <a:cs typeface="Comic Sans MS"/>
              </a:rPr>
              <a:t>(</a:t>
            </a:r>
            <a:r>
              <a:rPr lang="en-US" sz="1600" dirty="0" err="1">
                <a:latin typeface="Comic Sans MS"/>
                <a:cs typeface="Comic Sans MS"/>
              </a:rPr>
              <a:t>S,u</a:t>
            </a:r>
            <a:r>
              <a:rPr lang="en-US" sz="1600" dirty="0">
                <a:latin typeface="Comic Sans MS"/>
                <a:cs typeface="Comic Sans MS"/>
              </a:rPr>
              <a:t>)+ weight(</a:t>
            </a:r>
            <a:r>
              <a:rPr lang="en-US" sz="1600" dirty="0" err="1">
                <a:latin typeface="Comic Sans MS"/>
                <a:cs typeface="Comic Sans MS"/>
              </a:rPr>
              <a:t>u,v</a:t>
            </a:r>
            <a:r>
              <a:rPr lang="en-US" sz="1600" dirty="0">
                <a:latin typeface="Comic Sans MS"/>
                <a:cs typeface="Comic Sans MS"/>
              </a:rPr>
              <a:t>)</a:t>
            </a:r>
          </a:p>
          <a:p>
            <a:pPr lvl="1"/>
            <a:r>
              <a:rPr lang="en-US" sz="1600" dirty="0">
                <a:latin typeface="Comic Sans MS"/>
                <a:cs typeface="Comic Sans MS"/>
              </a:rPr>
              <a:t>Reassign parent to insert edge</a:t>
            </a:r>
          </a:p>
          <a:p>
            <a:pPr lvl="1"/>
            <a:r>
              <a:rPr lang="en-US" sz="1600" dirty="0">
                <a:latin typeface="Comic Sans MS"/>
                <a:cs typeface="Comic Sans MS"/>
              </a:rPr>
              <a:t> Deletion: An edge u-v is deleted if the edge is present in SSSP tree</a:t>
            </a:r>
          </a:p>
          <a:p>
            <a:pPr lvl="1"/>
            <a:r>
              <a:rPr lang="en-US" dirty="0">
                <a:latin typeface="Comic Sans MS"/>
                <a:cs typeface="Comic Sans MS"/>
              </a:rPr>
              <a:t>Similar to MST, mark deleted edges with very high value to indicate it is deleted</a:t>
            </a:r>
          </a:p>
          <a:p>
            <a:pPr lvl="1"/>
            <a:endParaRPr lang="en-US" dirty="0">
              <a:latin typeface="Comic Sans MS"/>
              <a:cs typeface="Comic Sans MS"/>
            </a:endParaRPr>
          </a:p>
          <a:p>
            <a:endParaRPr lang="en-US" dirty="0"/>
          </a:p>
        </p:txBody>
      </p:sp>
    </p:spTree>
    <p:extLst>
      <p:ext uri="{BB962C8B-B14F-4D97-AF65-F5344CB8AC3E}">
        <p14:creationId xmlns:p14="http://schemas.microsoft.com/office/powerpoint/2010/main" val="144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DA0E0-8B5B-FC49-AED5-F6D512D94794}"/>
              </a:ext>
            </a:extLst>
          </p:cNvPr>
          <p:cNvSpPr>
            <a:spLocks noGrp="1"/>
          </p:cNvSpPr>
          <p:nvPr>
            <p:ph type="title"/>
          </p:nvPr>
        </p:nvSpPr>
        <p:spPr>
          <a:xfrm>
            <a:off x="98854" y="5586285"/>
            <a:ext cx="8596668" cy="711428"/>
          </a:xfrm>
        </p:spPr>
        <p:txBody>
          <a:bodyPr/>
          <a:lstStyle/>
          <a:p>
            <a:r>
              <a:rPr lang="en-US" dirty="0">
                <a:solidFill>
                  <a:schemeClr val="accent2">
                    <a:lumMod val="75000"/>
                  </a:schemeClr>
                </a:solidFill>
                <a:latin typeface="Comic Sans MS" panose="030F0902030302020204" pitchFamily="66" charset="0"/>
              </a:rPr>
              <a:t>Experiments/Results</a:t>
            </a:r>
          </a:p>
        </p:txBody>
      </p:sp>
      <p:pic>
        <p:nvPicPr>
          <p:cNvPr id="10242" name="Picture 2" descr="Is redoing scientific research the best way to find truth? | Science News">
            <a:extLst>
              <a:ext uri="{FF2B5EF4-FFF2-40B4-BE49-F238E27FC236}">
                <a16:creationId xmlns:a16="http://schemas.microsoft.com/office/drawing/2014/main" id="{31797C78-D22A-4C18-971E-7B8A183F3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547" y="248051"/>
            <a:ext cx="81915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40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_MST_scaling_1_.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0" y="4185834"/>
            <a:ext cx="5250095" cy="2584834"/>
          </a:xfrm>
          <a:prstGeom prst="rect">
            <a:avLst/>
          </a:prstGeom>
        </p:spPr>
      </p:pic>
      <p:pic>
        <p:nvPicPr>
          <p:cNvPr id="7" name="Picture 6" descr="RMAT24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8" y="1080256"/>
            <a:ext cx="4536972" cy="2923718"/>
          </a:xfrm>
          <a:prstGeom prst="rect">
            <a:avLst/>
          </a:prstGeom>
        </p:spPr>
      </p:pic>
      <p:pic>
        <p:nvPicPr>
          <p:cNvPr id="8" name="Picture 7" descr="RMAT24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9749" y="1123981"/>
            <a:ext cx="6569764" cy="3189601"/>
          </a:xfrm>
          <a:prstGeom prst="rect">
            <a:avLst/>
          </a:prstGeom>
        </p:spPr>
      </p:pic>
      <p:pic>
        <p:nvPicPr>
          <p:cNvPr id="9" name="Picture 8" descr="24_MST_parallel_e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7160" y="4024339"/>
            <a:ext cx="5796640" cy="2928418"/>
          </a:xfrm>
          <a:prstGeom prst="rect">
            <a:avLst/>
          </a:prstGeom>
        </p:spPr>
      </p:pic>
      <p:sp>
        <p:nvSpPr>
          <p:cNvPr id="10" name="Title 1"/>
          <p:cNvSpPr>
            <a:spLocks noGrp="1"/>
          </p:cNvSpPr>
          <p:nvPr>
            <p:ph type="title"/>
          </p:nvPr>
        </p:nvSpPr>
        <p:spPr>
          <a:xfrm>
            <a:off x="-1" y="0"/>
            <a:ext cx="12076043" cy="990600"/>
          </a:xfrm>
        </p:spPr>
        <p:txBody>
          <a:bodyPr/>
          <a:lstStyle/>
          <a:p>
            <a:pPr algn="ctr"/>
            <a:r>
              <a:rPr lang="en-US" dirty="0">
                <a:solidFill>
                  <a:schemeClr val="accent2">
                    <a:lumMod val="75000"/>
                  </a:schemeClr>
                </a:solidFill>
                <a:latin typeface="Comic Sans MS"/>
                <a:cs typeface="Comic Sans MS"/>
              </a:rPr>
              <a:t>Updating MST</a:t>
            </a:r>
          </a:p>
        </p:txBody>
      </p:sp>
      <p:sp>
        <p:nvSpPr>
          <p:cNvPr id="2" name="Date Placeholder 1"/>
          <p:cNvSpPr>
            <a:spLocks noGrp="1"/>
          </p:cNvSpPr>
          <p:nvPr>
            <p:ph type="dt" sz="half" idx="10"/>
          </p:nvPr>
        </p:nvSpPr>
        <p:spPr/>
        <p:txBody>
          <a:bodyPr/>
          <a:lstStyle/>
          <a:p>
            <a:fld id="{166E2DF8-2B67-459D-B71C-7D7BDECFA45D}" type="datetime1">
              <a:rPr lang="en-US" smtClean="0"/>
              <a:t>11/16/2020</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18</a:t>
            </a:fld>
            <a:endParaRPr lang="en-US" dirty="0"/>
          </a:p>
        </p:txBody>
      </p:sp>
      <p:sp>
        <p:nvSpPr>
          <p:cNvPr id="5" name="Isosceles Triangle 4"/>
          <p:cNvSpPr/>
          <p:nvPr/>
        </p:nvSpPr>
        <p:spPr>
          <a:xfrm>
            <a:off x="2626967" y="1949516"/>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extBox 11"/>
          <p:cNvSpPr txBox="1"/>
          <p:nvPr/>
        </p:nvSpPr>
        <p:spPr>
          <a:xfrm>
            <a:off x="2852892" y="1620017"/>
            <a:ext cx="875677" cy="646331"/>
          </a:xfrm>
          <a:prstGeom prst="rect">
            <a:avLst/>
          </a:prstGeom>
          <a:noFill/>
        </p:spPr>
        <p:txBody>
          <a:bodyPr wrap="square" rtlCol="0">
            <a:spAutoFit/>
          </a:bodyPr>
          <a:lstStyle/>
          <a:p>
            <a:r>
              <a:rPr lang="en-US" dirty="0"/>
              <a:t>       =100%</a:t>
            </a:r>
          </a:p>
        </p:txBody>
      </p:sp>
      <p:sp>
        <p:nvSpPr>
          <p:cNvPr id="13" name="Rectangle 12"/>
          <p:cNvSpPr/>
          <p:nvPr/>
        </p:nvSpPr>
        <p:spPr>
          <a:xfrm>
            <a:off x="2640455" y="2266348"/>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Rectangle 13"/>
          <p:cNvSpPr/>
          <p:nvPr/>
        </p:nvSpPr>
        <p:spPr>
          <a:xfrm>
            <a:off x="2852892" y="2197643"/>
            <a:ext cx="708848" cy="369332"/>
          </a:xfrm>
          <a:prstGeom prst="rect">
            <a:avLst/>
          </a:prstGeom>
        </p:spPr>
        <p:txBody>
          <a:bodyPr wrap="none">
            <a:spAutoFit/>
          </a:bodyPr>
          <a:lstStyle/>
          <a:p>
            <a:r>
              <a:rPr lang="en-US" dirty="0"/>
              <a:t>=75%</a:t>
            </a:r>
          </a:p>
        </p:txBody>
      </p:sp>
      <p:sp>
        <p:nvSpPr>
          <p:cNvPr id="15" name="Isosceles Triangle 14"/>
          <p:cNvSpPr/>
          <p:nvPr/>
        </p:nvSpPr>
        <p:spPr>
          <a:xfrm>
            <a:off x="2627963" y="2607695"/>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p:cNvSpPr/>
          <p:nvPr/>
        </p:nvSpPr>
        <p:spPr>
          <a:xfrm>
            <a:off x="2857934" y="2498271"/>
            <a:ext cx="734496" cy="369332"/>
          </a:xfrm>
          <a:prstGeom prst="rect">
            <a:avLst/>
          </a:prstGeom>
        </p:spPr>
        <p:txBody>
          <a:bodyPr wrap="none">
            <a:spAutoFit/>
          </a:bodyPr>
          <a:lstStyle/>
          <a:p>
            <a:r>
              <a:rPr lang="en-US" dirty="0"/>
              <a:t>=50%</a:t>
            </a:r>
          </a:p>
        </p:txBody>
      </p:sp>
      <p:sp>
        <p:nvSpPr>
          <p:cNvPr id="17" name="Isosceles Triangle 16"/>
          <p:cNvSpPr/>
          <p:nvPr/>
        </p:nvSpPr>
        <p:spPr>
          <a:xfrm>
            <a:off x="7432300" y="1369452"/>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7617623" y="1070828"/>
            <a:ext cx="875677" cy="646331"/>
          </a:xfrm>
          <a:prstGeom prst="rect">
            <a:avLst/>
          </a:prstGeom>
          <a:noFill/>
        </p:spPr>
        <p:txBody>
          <a:bodyPr wrap="square" rtlCol="0">
            <a:spAutoFit/>
          </a:bodyPr>
          <a:lstStyle/>
          <a:p>
            <a:r>
              <a:rPr lang="en-US" dirty="0"/>
              <a:t>       =100%</a:t>
            </a:r>
          </a:p>
        </p:txBody>
      </p:sp>
      <p:sp>
        <p:nvSpPr>
          <p:cNvPr id="19" name="Rectangle 18"/>
          <p:cNvSpPr/>
          <p:nvPr/>
        </p:nvSpPr>
        <p:spPr>
          <a:xfrm>
            <a:off x="7405186" y="1717159"/>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7617623" y="1648454"/>
            <a:ext cx="708848" cy="369332"/>
          </a:xfrm>
          <a:prstGeom prst="rect">
            <a:avLst/>
          </a:prstGeom>
        </p:spPr>
        <p:txBody>
          <a:bodyPr wrap="none">
            <a:spAutoFit/>
          </a:bodyPr>
          <a:lstStyle/>
          <a:p>
            <a:r>
              <a:rPr lang="en-US" dirty="0"/>
              <a:t>=75%</a:t>
            </a:r>
          </a:p>
        </p:txBody>
      </p:sp>
      <p:sp>
        <p:nvSpPr>
          <p:cNvPr id="21" name="Isosceles Triangle 20"/>
          <p:cNvSpPr/>
          <p:nvPr/>
        </p:nvSpPr>
        <p:spPr>
          <a:xfrm>
            <a:off x="7396740" y="2033958"/>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Rectangle 21"/>
          <p:cNvSpPr/>
          <p:nvPr/>
        </p:nvSpPr>
        <p:spPr>
          <a:xfrm>
            <a:off x="7622665" y="1949082"/>
            <a:ext cx="734496" cy="369332"/>
          </a:xfrm>
          <a:prstGeom prst="rect">
            <a:avLst/>
          </a:prstGeom>
        </p:spPr>
        <p:txBody>
          <a:bodyPr wrap="none">
            <a:spAutoFit/>
          </a:bodyPr>
          <a:lstStyle/>
          <a:p>
            <a:r>
              <a:rPr lang="en-US" dirty="0"/>
              <a:t>=50%</a:t>
            </a:r>
          </a:p>
        </p:txBody>
      </p:sp>
    </p:spTree>
    <p:extLst>
      <p:ext uri="{BB962C8B-B14F-4D97-AF65-F5344CB8AC3E}">
        <p14:creationId xmlns:p14="http://schemas.microsoft.com/office/powerpoint/2010/main" val="342747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F862-218B-4FC0-A43E-FE3A1B455CD3}"/>
              </a:ext>
            </a:extLst>
          </p:cNvPr>
          <p:cNvSpPr>
            <a:spLocks noGrp="1"/>
          </p:cNvSpPr>
          <p:nvPr>
            <p:ph type="title"/>
          </p:nvPr>
        </p:nvSpPr>
        <p:spPr>
          <a:xfrm>
            <a:off x="290286" y="365129"/>
            <a:ext cx="11063514" cy="1325563"/>
          </a:xfrm>
        </p:spPr>
        <p:txBody>
          <a:bodyPr/>
          <a:lstStyle/>
          <a:p>
            <a:r>
              <a:rPr lang="en-US" dirty="0">
                <a:solidFill>
                  <a:srgbClr val="ED1C24"/>
                </a:solidFill>
              </a:rPr>
              <a:t>Comparison to </a:t>
            </a:r>
            <a:r>
              <a:rPr lang="en-US" dirty="0" err="1">
                <a:solidFill>
                  <a:srgbClr val="ED1C24"/>
                </a:solidFill>
              </a:rPr>
              <a:t>recomputation</a:t>
            </a:r>
            <a:r>
              <a:rPr lang="en-US" dirty="0">
                <a:solidFill>
                  <a:srgbClr val="ED1C24"/>
                </a:solidFill>
              </a:rPr>
              <a:t>-based approach for SSSP</a:t>
            </a:r>
          </a:p>
        </p:txBody>
      </p:sp>
      <p:sp>
        <p:nvSpPr>
          <p:cNvPr id="3" name="Content Placeholder 2">
            <a:extLst>
              <a:ext uri="{FF2B5EF4-FFF2-40B4-BE49-F238E27FC236}">
                <a16:creationId xmlns:a16="http://schemas.microsoft.com/office/drawing/2014/main" id="{C4629100-35CA-4CFE-BEDA-677C020312C0}"/>
              </a:ext>
            </a:extLst>
          </p:cNvPr>
          <p:cNvSpPr>
            <a:spLocks noGrp="1"/>
          </p:cNvSpPr>
          <p:nvPr>
            <p:ph idx="1"/>
          </p:nvPr>
        </p:nvSpPr>
        <p:spPr>
          <a:xfrm>
            <a:off x="7246191" y="2487615"/>
            <a:ext cx="4107611" cy="1603375"/>
          </a:xfrm>
        </p:spPr>
        <p:txBody>
          <a:bodyPr/>
          <a:lstStyle/>
          <a:p>
            <a:r>
              <a:rPr lang="en-US" dirty="0"/>
              <a:t>New algorithm is up to 4X faster.</a:t>
            </a:r>
          </a:p>
        </p:txBody>
      </p:sp>
      <p:pic>
        <p:nvPicPr>
          <p:cNvPr id="5" name="Picture 4" descr="248_G_100i_1000000_Time.pdf">
            <a:extLst>
              <a:ext uri="{FF2B5EF4-FFF2-40B4-BE49-F238E27FC236}">
                <a16:creationId xmlns:a16="http://schemas.microsoft.com/office/drawing/2014/main" id="{7F5B8C41-1B47-4CE8-85C8-1A4AFDF21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25624"/>
            <a:ext cx="6223969" cy="4530725"/>
          </a:xfrm>
          <a:prstGeom prst="rect">
            <a:avLst/>
          </a:prstGeom>
        </p:spPr>
      </p:pic>
      <p:sp>
        <p:nvSpPr>
          <p:cNvPr id="6" name="Date Placeholder 5"/>
          <p:cNvSpPr>
            <a:spLocks noGrp="1"/>
          </p:cNvSpPr>
          <p:nvPr>
            <p:ph type="dt" sz="half" idx="10"/>
          </p:nvPr>
        </p:nvSpPr>
        <p:spPr/>
        <p:txBody>
          <a:bodyPr/>
          <a:lstStyle/>
          <a:p>
            <a:fld id="{21D7AE3B-E8A5-4DDF-ABFA-201829EA45A7}" type="datetime1">
              <a:rPr lang="en-US" smtClean="0"/>
              <a:t>11/20/2020</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19</a:t>
            </a:fld>
            <a:endParaRPr lang="en-US" dirty="0"/>
          </a:p>
        </p:txBody>
      </p:sp>
      <p:sp>
        <p:nvSpPr>
          <p:cNvPr id="7" name="TextBox 6">
            <a:extLst>
              <a:ext uri="{FF2B5EF4-FFF2-40B4-BE49-F238E27FC236}">
                <a16:creationId xmlns:a16="http://schemas.microsoft.com/office/drawing/2014/main" id="{A31D7393-CB68-44CB-88E8-C1662A9059C0}"/>
              </a:ext>
            </a:extLst>
          </p:cNvPr>
          <p:cNvSpPr txBox="1"/>
          <p:nvPr/>
        </p:nvSpPr>
        <p:spPr>
          <a:xfrm>
            <a:off x="7246191" y="4090986"/>
            <a:ext cx="6094428" cy="646331"/>
          </a:xfrm>
          <a:prstGeom prst="rect">
            <a:avLst/>
          </a:prstGeom>
          <a:noFill/>
        </p:spPr>
        <p:txBody>
          <a:bodyPr wrap="square">
            <a:spAutoFit/>
          </a:bodyPr>
          <a:lstStyle/>
          <a:p>
            <a:r>
              <a:rPr lang="en-US" dirty="0">
                <a:latin typeface="Comic Sans MS" panose="030F0702030302020204" pitchFamily="66" charset="0"/>
              </a:rPr>
              <a:t>*36-core Intel Haswell system with </a:t>
            </a:r>
          </a:p>
          <a:p>
            <a:r>
              <a:rPr lang="en-US" dirty="0">
                <a:latin typeface="Comic Sans MS" panose="030F0702030302020204" pitchFamily="66" charset="0"/>
              </a:rPr>
              <a:t>256 GB memory OpenMP implementation</a:t>
            </a:r>
          </a:p>
        </p:txBody>
      </p:sp>
    </p:spTree>
    <p:extLst>
      <p:ext uri="{BB962C8B-B14F-4D97-AF65-F5344CB8AC3E}">
        <p14:creationId xmlns:p14="http://schemas.microsoft.com/office/powerpoint/2010/main" val="1036443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98663357-1843-42BB-BC09-EACA8E00E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6764785-4D35-43FE-B5D1-2E6A98B8F3C7}"/>
              </a:ext>
            </a:extLst>
          </p:cNvPr>
          <p:cNvSpPr>
            <a:spLocks noGrp="1"/>
          </p:cNvSpPr>
          <p:nvPr>
            <p:ph type="dt" sz="half" idx="10"/>
          </p:nvPr>
        </p:nvSpPr>
        <p:spPr>
          <a:xfrm>
            <a:off x="8153400" y="6356350"/>
            <a:ext cx="2021732" cy="365125"/>
          </a:xfrm>
          <a:noFill/>
        </p:spPr>
        <p:txBody>
          <a:bodyPr vert="horz" lIns="91440" tIns="45720" rIns="91440" bIns="45720" rtlCol="0" anchor="ctr">
            <a:normAutofit/>
          </a:bodyPr>
          <a:lstStyle/>
          <a:p>
            <a:pPr>
              <a:spcAft>
                <a:spcPts val="600"/>
              </a:spcAft>
              <a:defRPr/>
            </a:pPr>
            <a:fld id="{84D9BAC5-3E9C-4F2D-9FA8-D6C03F55B1FC}" type="datetime1">
              <a:rPr lang="en-US" smtClean="0">
                <a:solidFill>
                  <a:srgbClr val="FFFFFF">
                    <a:alpha val="70000"/>
                  </a:srgbClr>
                </a:solidFill>
              </a:rPr>
              <a:pPr>
                <a:spcAft>
                  <a:spcPts val="600"/>
                </a:spcAft>
                <a:defRPr/>
              </a:pPr>
              <a:t>11/22/2020</a:t>
            </a:fld>
            <a:endParaRPr lang="en-US">
              <a:solidFill>
                <a:srgbClr val="FFFFFF">
                  <a:alpha val="70000"/>
                </a:srgbClr>
              </a:solidFill>
            </a:endParaRPr>
          </a:p>
        </p:txBody>
      </p:sp>
      <p:sp>
        <p:nvSpPr>
          <p:cNvPr id="6" name="Slide Number Placeholder 5">
            <a:extLst>
              <a:ext uri="{FF2B5EF4-FFF2-40B4-BE49-F238E27FC236}">
                <a16:creationId xmlns:a16="http://schemas.microsoft.com/office/drawing/2014/main" id="{82981FAA-4A39-4DDE-AF61-3D3B05550212}"/>
              </a:ext>
            </a:extLst>
          </p:cNvPr>
          <p:cNvSpPr>
            <a:spLocks noGrp="1"/>
          </p:cNvSpPr>
          <p:nvPr>
            <p:ph type="sldNum" sz="quarter" idx="12"/>
          </p:nvPr>
        </p:nvSpPr>
        <p:spPr>
          <a:xfrm>
            <a:off x="11305141" y="6469542"/>
            <a:ext cx="886838" cy="365125"/>
          </a:xfrm>
          <a:prstGeom prst="ellipse">
            <a:avLst/>
          </a:prstGeom>
          <a:noFill/>
        </p:spPr>
        <p:txBody>
          <a:bodyPr vert="horz" lIns="91440" tIns="45720" rIns="91440" bIns="45720" rtlCol="0" anchor="ctr">
            <a:normAutofit/>
          </a:bodyPr>
          <a:lstStyle/>
          <a:p>
            <a:pPr>
              <a:lnSpc>
                <a:spcPct val="90000"/>
              </a:lnSpc>
              <a:spcAft>
                <a:spcPts val="600"/>
              </a:spcAft>
              <a:defRPr/>
            </a:pPr>
            <a:fld id="{D45BF2F6-C993-483E-8E64-9AEDD62969A1}" type="slidenum">
              <a:rPr lang="en-US" smtClean="0">
                <a:solidFill>
                  <a:srgbClr val="FFFFFF">
                    <a:alpha val="70000"/>
                  </a:srgbClr>
                </a:solidFill>
              </a:rPr>
              <a:pPr>
                <a:lnSpc>
                  <a:spcPct val="90000"/>
                </a:lnSpc>
                <a:spcAft>
                  <a:spcPts val="600"/>
                </a:spcAft>
                <a:defRPr/>
              </a:pPr>
              <a:t>2</a:t>
            </a:fld>
            <a:endParaRPr lang="en-US">
              <a:solidFill>
                <a:srgbClr val="FFFFFF">
                  <a:alpha val="70000"/>
                </a:srgbClr>
              </a:solidFill>
            </a:endParaRPr>
          </a:p>
        </p:txBody>
      </p:sp>
      <p:sp>
        <p:nvSpPr>
          <p:cNvPr id="83" name="TextBox 82">
            <a:extLst>
              <a:ext uri="{FF2B5EF4-FFF2-40B4-BE49-F238E27FC236}">
                <a16:creationId xmlns:a16="http://schemas.microsoft.com/office/drawing/2014/main" id="{46EE43C8-EDD1-40D8-8A52-DF928974B3E2}"/>
              </a:ext>
            </a:extLst>
          </p:cNvPr>
          <p:cNvSpPr txBox="1"/>
          <p:nvPr/>
        </p:nvSpPr>
        <p:spPr>
          <a:xfrm>
            <a:off x="4595433" y="977534"/>
            <a:ext cx="7279290" cy="646331"/>
          </a:xfrm>
          <a:prstGeom prst="rect">
            <a:avLst/>
          </a:prstGeom>
          <a:noFill/>
        </p:spPr>
        <p:txBody>
          <a:bodyPr wrap="square">
            <a:spAutoFit/>
          </a:bodyPr>
          <a:lstStyle/>
          <a:p>
            <a:r>
              <a:rPr lang="en-US" dirty="0">
                <a:solidFill>
                  <a:schemeClr val="bg1">
                    <a:lumMod val="10000"/>
                  </a:schemeClr>
                </a:solidFill>
                <a:latin typeface="Comic Sans MS" panose="030F0702030302020204" pitchFamily="66" charset="0"/>
                <a:cs typeface="Comic Sans MS"/>
              </a:rPr>
              <a:t>Analyzing properties of the networks can help in understanding the characteristics of the underlying systems</a:t>
            </a:r>
          </a:p>
        </p:txBody>
      </p:sp>
      <p:sp>
        <p:nvSpPr>
          <p:cNvPr id="85" name="TextBox 84">
            <a:extLst>
              <a:ext uri="{FF2B5EF4-FFF2-40B4-BE49-F238E27FC236}">
                <a16:creationId xmlns:a16="http://schemas.microsoft.com/office/drawing/2014/main" id="{A2D18B3C-601D-4316-A971-36D5315E23D7}"/>
              </a:ext>
            </a:extLst>
          </p:cNvPr>
          <p:cNvSpPr txBox="1"/>
          <p:nvPr/>
        </p:nvSpPr>
        <p:spPr>
          <a:xfrm>
            <a:off x="4595453" y="2577956"/>
            <a:ext cx="7596547" cy="646331"/>
          </a:xfrm>
          <a:prstGeom prst="rect">
            <a:avLst/>
          </a:prstGeom>
          <a:noFill/>
        </p:spPr>
        <p:txBody>
          <a:bodyPr wrap="square">
            <a:spAutoFit/>
          </a:bodyPr>
          <a:lstStyle/>
          <a:p>
            <a:r>
              <a:rPr lang="en-US" dirty="0">
                <a:solidFill>
                  <a:schemeClr val="bg1">
                    <a:lumMod val="10000"/>
                  </a:schemeClr>
                </a:solidFill>
                <a:latin typeface="Comic Sans MS" panose="030F0702030302020204" pitchFamily="66" charset="0"/>
                <a:cs typeface="Comic Sans MS"/>
              </a:rPr>
              <a:t>Networks can evolve with time, so the properties of the dynamic networks should be updated</a:t>
            </a:r>
          </a:p>
        </p:txBody>
      </p:sp>
      <p:sp>
        <p:nvSpPr>
          <p:cNvPr id="87" name="TextBox 86">
            <a:extLst>
              <a:ext uri="{FF2B5EF4-FFF2-40B4-BE49-F238E27FC236}">
                <a16:creationId xmlns:a16="http://schemas.microsoft.com/office/drawing/2014/main" id="{AE76C9D2-246C-460B-8682-406782598AC0}"/>
              </a:ext>
            </a:extLst>
          </p:cNvPr>
          <p:cNvSpPr txBox="1"/>
          <p:nvPr/>
        </p:nvSpPr>
        <p:spPr>
          <a:xfrm>
            <a:off x="4595433" y="3275017"/>
            <a:ext cx="7489535" cy="646331"/>
          </a:xfrm>
          <a:prstGeom prst="rect">
            <a:avLst/>
          </a:prstGeom>
          <a:noFill/>
        </p:spPr>
        <p:txBody>
          <a:bodyPr wrap="square">
            <a:spAutoFit/>
          </a:bodyPr>
          <a:lstStyle/>
          <a:p>
            <a:r>
              <a:rPr lang="en-US" dirty="0">
                <a:solidFill>
                  <a:schemeClr val="bg1">
                    <a:lumMod val="10000"/>
                  </a:schemeClr>
                </a:solidFill>
                <a:latin typeface="Comic Sans MS" panose="030F0702030302020204" pitchFamily="66" charset="0"/>
                <a:cs typeface="Comic Sans MS"/>
              </a:rPr>
              <a:t>Goal: Update only the part of the network affected by the change, rather than recomputing from scratch</a:t>
            </a:r>
          </a:p>
        </p:txBody>
      </p:sp>
      <p:sp>
        <p:nvSpPr>
          <p:cNvPr id="88" name="TextBox 87">
            <a:extLst>
              <a:ext uri="{FF2B5EF4-FFF2-40B4-BE49-F238E27FC236}">
                <a16:creationId xmlns:a16="http://schemas.microsoft.com/office/drawing/2014/main" id="{A35A0A13-2230-4243-94C9-ED3D83E0F164}"/>
              </a:ext>
            </a:extLst>
          </p:cNvPr>
          <p:cNvSpPr txBox="1"/>
          <p:nvPr/>
        </p:nvSpPr>
        <p:spPr>
          <a:xfrm>
            <a:off x="4170363" y="1783590"/>
            <a:ext cx="7863137" cy="646331"/>
          </a:xfrm>
          <a:prstGeom prst="rect">
            <a:avLst/>
          </a:prstGeom>
          <a:noFill/>
        </p:spPr>
        <p:txBody>
          <a:bodyPr wrap="square">
            <a:spAutoFit/>
          </a:bodyPr>
          <a:lstStyle/>
          <a:p>
            <a:pPr lvl="1"/>
            <a:r>
              <a:rPr lang="en-US" dirty="0">
                <a:solidFill>
                  <a:schemeClr val="bg1">
                    <a:lumMod val="10000"/>
                  </a:schemeClr>
                </a:solidFill>
                <a:latin typeface="Comic Sans MS" panose="030F0702030302020204" pitchFamily="66" charset="0"/>
                <a:cs typeface="Comic Sans MS"/>
              </a:rPr>
              <a:t>High centrality vertices indicate in important proteins in PPI networks</a:t>
            </a:r>
          </a:p>
        </p:txBody>
      </p:sp>
      <p:pic>
        <p:nvPicPr>
          <p:cNvPr id="68" name="Picture 67">
            <a:extLst>
              <a:ext uri="{FF2B5EF4-FFF2-40B4-BE49-F238E27FC236}">
                <a16:creationId xmlns:a16="http://schemas.microsoft.com/office/drawing/2014/main" id="{00F73B15-DC53-4912-946F-F94C1068500A}"/>
              </a:ext>
            </a:extLst>
          </p:cNvPr>
          <p:cNvPicPr>
            <a:picLocks noChangeAspect="1"/>
          </p:cNvPicPr>
          <p:nvPr/>
        </p:nvPicPr>
        <p:blipFill>
          <a:blip r:embed="rId2"/>
          <a:stretch>
            <a:fillRect/>
          </a:stretch>
        </p:blipFill>
        <p:spPr>
          <a:xfrm>
            <a:off x="-25003" y="3810001"/>
            <a:ext cx="4592109" cy="3047999"/>
          </a:xfrm>
          <a:prstGeom prst="rect">
            <a:avLst/>
          </a:prstGeom>
        </p:spPr>
      </p:pic>
      <p:pic>
        <p:nvPicPr>
          <p:cNvPr id="76" name="Picture 75">
            <a:extLst>
              <a:ext uri="{FF2B5EF4-FFF2-40B4-BE49-F238E27FC236}">
                <a16:creationId xmlns:a16="http://schemas.microsoft.com/office/drawing/2014/main" id="{B3749A2A-0845-4DC6-8E5A-88FB0C52CE44}"/>
              </a:ext>
            </a:extLst>
          </p:cNvPr>
          <p:cNvPicPr>
            <a:picLocks noChangeAspect="1"/>
          </p:cNvPicPr>
          <p:nvPr/>
        </p:nvPicPr>
        <p:blipFill>
          <a:blip r:embed="rId3"/>
          <a:stretch>
            <a:fillRect/>
          </a:stretch>
        </p:blipFill>
        <p:spPr>
          <a:xfrm>
            <a:off x="-25003" y="0"/>
            <a:ext cx="4592109" cy="3810000"/>
          </a:xfrm>
          <a:prstGeom prst="rect">
            <a:avLst/>
          </a:prstGeom>
        </p:spPr>
      </p:pic>
      <p:sp>
        <p:nvSpPr>
          <p:cNvPr id="111" name="TextBox 110">
            <a:extLst>
              <a:ext uri="{FF2B5EF4-FFF2-40B4-BE49-F238E27FC236}">
                <a16:creationId xmlns:a16="http://schemas.microsoft.com/office/drawing/2014/main" id="{738FCCB3-6F05-434E-8F09-F595568DB0E2}"/>
              </a:ext>
            </a:extLst>
          </p:cNvPr>
          <p:cNvSpPr txBox="1"/>
          <p:nvPr/>
        </p:nvSpPr>
        <p:spPr>
          <a:xfrm>
            <a:off x="4612225" y="136525"/>
            <a:ext cx="6820930" cy="769441"/>
          </a:xfrm>
          <a:prstGeom prst="rect">
            <a:avLst/>
          </a:prstGeom>
          <a:noFill/>
        </p:spPr>
        <p:txBody>
          <a:bodyPr wrap="square" rtlCol="0">
            <a:spAutoFit/>
          </a:bodyPr>
          <a:lstStyle/>
          <a:p>
            <a:r>
              <a:rPr lang="en-US" sz="4400" dirty="0">
                <a:solidFill>
                  <a:srgbClr val="FF0000"/>
                </a:solidFill>
                <a:latin typeface="Comic Sans MS" panose="030F0702030302020204" pitchFamily="66" charset="0"/>
              </a:rPr>
              <a:t>Dynamic Networks</a:t>
            </a:r>
          </a:p>
        </p:txBody>
      </p:sp>
      <p:grpSp>
        <p:nvGrpSpPr>
          <p:cNvPr id="112" name="Group 30">
            <a:extLst>
              <a:ext uri="{FF2B5EF4-FFF2-40B4-BE49-F238E27FC236}">
                <a16:creationId xmlns:a16="http://schemas.microsoft.com/office/drawing/2014/main" id="{07D1E8E0-61C1-41A4-A3AF-602EEF658B37}"/>
              </a:ext>
            </a:extLst>
          </p:cNvPr>
          <p:cNvGrpSpPr/>
          <p:nvPr/>
        </p:nvGrpSpPr>
        <p:grpSpPr>
          <a:xfrm>
            <a:off x="4696987" y="4963207"/>
            <a:ext cx="6912826" cy="1483002"/>
            <a:chOff x="3881523" y="4612756"/>
            <a:chExt cx="4680524" cy="1412166"/>
          </a:xfrm>
        </p:grpSpPr>
        <p:pic>
          <p:nvPicPr>
            <p:cNvPr id="113" name="Picture 8">
              <a:extLst>
                <a:ext uri="{FF2B5EF4-FFF2-40B4-BE49-F238E27FC236}">
                  <a16:creationId xmlns:a16="http://schemas.microsoft.com/office/drawing/2014/main" id="{CCE7E225-0319-4A76-AFF0-0571F0F246E8}"/>
                </a:ext>
              </a:extLst>
            </p:cNvPr>
            <p:cNvPicPr>
              <a:picLocks noChangeAspect="1" noChangeArrowheads="1"/>
            </p:cNvPicPr>
            <p:nvPr/>
          </p:nvPicPr>
          <p:blipFill>
            <a:blip r:embed="rId4"/>
            <a:srcRect/>
            <a:stretch>
              <a:fillRect/>
            </a:stretch>
          </p:blipFill>
          <p:spPr bwMode="auto">
            <a:xfrm>
              <a:off x="3881523" y="4612756"/>
              <a:ext cx="1987458" cy="1412166"/>
            </a:xfrm>
            <a:prstGeom prst="rect">
              <a:avLst/>
            </a:prstGeom>
            <a:noFill/>
          </p:spPr>
        </p:pic>
        <p:sp>
          <p:nvSpPr>
            <p:cNvPr id="114" name="Text Box 12">
              <a:extLst>
                <a:ext uri="{FF2B5EF4-FFF2-40B4-BE49-F238E27FC236}">
                  <a16:creationId xmlns:a16="http://schemas.microsoft.com/office/drawing/2014/main" id="{D3D036F3-1F94-4DCF-B76E-6A53879534C3}"/>
                </a:ext>
              </a:extLst>
            </p:cNvPr>
            <p:cNvSpPr txBox="1">
              <a:spLocks noChangeArrowheads="1"/>
            </p:cNvSpPr>
            <p:nvPr/>
          </p:nvSpPr>
          <p:spPr bwMode="auto">
            <a:xfrm>
              <a:off x="5868981" y="4979727"/>
              <a:ext cx="2693066" cy="2930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b="1" dirty="0">
                  <a:solidFill>
                    <a:srgbClr val="FF0000"/>
                  </a:solidFill>
                  <a:latin typeface="Comic Sans MS" panose="030F0902030302020204" pitchFamily="66" charset="0"/>
                </a:rPr>
                <a:t>Dynamic, Unstructured Graphs</a:t>
              </a:r>
              <a:endParaRPr lang="en-US" sz="1400" dirty="0">
                <a:solidFill>
                  <a:srgbClr val="FF0000"/>
                </a:solidFill>
                <a:latin typeface="Comic Sans MS" panose="030F0902030302020204" pitchFamily="66" charset="0"/>
              </a:endParaRPr>
            </a:p>
          </p:txBody>
        </p:sp>
      </p:grpSp>
    </p:spTree>
    <p:extLst>
      <p:ext uri="{BB962C8B-B14F-4D97-AF65-F5344CB8AC3E}">
        <p14:creationId xmlns:p14="http://schemas.microsoft.com/office/powerpoint/2010/main" val="346436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D0FF-A13D-4368-BEA4-E325FC07438E}"/>
              </a:ext>
            </a:extLst>
          </p:cNvPr>
          <p:cNvSpPr>
            <a:spLocks noGrp="1"/>
          </p:cNvSpPr>
          <p:nvPr>
            <p:ph type="title"/>
          </p:nvPr>
        </p:nvSpPr>
        <p:spPr/>
        <p:txBody>
          <a:bodyPr/>
          <a:lstStyle/>
          <a:p>
            <a:r>
              <a:rPr lang="en-US" dirty="0">
                <a:solidFill>
                  <a:srgbClr val="ED1C24"/>
                </a:solidFill>
                <a:latin typeface="Comic Sans MS" panose="030F0702030302020204" pitchFamily="66" charset="0"/>
              </a:rPr>
              <a:t>Strong scaling (synthetic graphs) for SSSP</a:t>
            </a:r>
          </a:p>
        </p:txBody>
      </p:sp>
      <p:sp>
        <p:nvSpPr>
          <p:cNvPr id="3" name="Content Placeholder 2">
            <a:extLst>
              <a:ext uri="{FF2B5EF4-FFF2-40B4-BE49-F238E27FC236}">
                <a16:creationId xmlns:a16="http://schemas.microsoft.com/office/drawing/2014/main" id="{B19E8614-EADA-4653-8937-B0838356114B}"/>
              </a:ext>
            </a:extLst>
          </p:cNvPr>
          <p:cNvSpPr>
            <a:spLocks noGrp="1"/>
          </p:cNvSpPr>
          <p:nvPr>
            <p:ph idx="1"/>
          </p:nvPr>
        </p:nvSpPr>
        <p:spPr/>
        <p:txBody>
          <a:bodyPr/>
          <a:lstStyle/>
          <a:p>
            <a:endParaRPr lang="en-US" dirty="0"/>
          </a:p>
        </p:txBody>
      </p:sp>
      <p:pic>
        <p:nvPicPr>
          <p:cNvPr id="5" name="Picture 4" descr="Scaling-RMAT-100.pdf">
            <a:extLst>
              <a:ext uri="{FF2B5EF4-FFF2-40B4-BE49-F238E27FC236}">
                <a16:creationId xmlns:a16="http://schemas.microsoft.com/office/drawing/2014/main" id="{A35E558C-8701-4B0C-A0CF-63443E334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37297"/>
            <a:ext cx="4982431" cy="4152025"/>
          </a:xfrm>
          <a:prstGeom prst="rect">
            <a:avLst/>
          </a:prstGeom>
        </p:spPr>
      </p:pic>
      <p:pic>
        <p:nvPicPr>
          <p:cNvPr id="6" name="Picture 5" descr="Scaling-RMAT-75.pdf">
            <a:extLst>
              <a:ext uri="{FF2B5EF4-FFF2-40B4-BE49-F238E27FC236}">
                <a16:creationId xmlns:a16="http://schemas.microsoft.com/office/drawing/2014/main" id="{D80D76EA-EB04-433A-8E3E-FEE50DBC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3" y="1825627"/>
            <a:ext cx="4982431" cy="4152027"/>
          </a:xfrm>
          <a:prstGeom prst="rect">
            <a:avLst/>
          </a:prstGeom>
        </p:spPr>
      </p:pic>
      <p:sp>
        <p:nvSpPr>
          <p:cNvPr id="7" name="Date Placeholder 6"/>
          <p:cNvSpPr>
            <a:spLocks noGrp="1"/>
          </p:cNvSpPr>
          <p:nvPr>
            <p:ph type="dt" sz="half" idx="10"/>
          </p:nvPr>
        </p:nvSpPr>
        <p:spPr/>
        <p:txBody>
          <a:bodyPr/>
          <a:lstStyle/>
          <a:p>
            <a:fld id="{3EA6046C-01EC-4D85-9149-F52C419F1AD7}" type="datetime1">
              <a:rPr lang="en-US" smtClean="0"/>
              <a:t>11/20/2020</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20</a:t>
            </a:fld>
            <a:endParaRPr lang="en-US" dirty="0"/>
          </a:p>
        </p:txBody>
      </p:sp>
      <p:sp>
        <p:nvSpPr>
          <p:cNvPr id="8" name="TextBox 7">
            <a:extLst>
              <a:ext uri="{FF2B5EF4-FFF2-40B4-BE49-F238E27FC236}">
                <a16:creationId xmlns:a16="http://schemas.microsoft.com/office/drawing/2014/main" id="{36EA4C0C-CAA8-4317-A8C5-C21788B8E8CD}"/>
              </a:ext>
            </a:extLst>
          </p:cNvPr>
          <p:cNvSpPr txBox="1"/>
          <p:nvPr/>
        </p:nvSpPr>
        <p:spPr>
          <a:xfrm>
            <a:off x="6441121" y="1144015"/>
            <a:ext cx="6094428" cy="646331"/>
          </a:xfrm>
          <a:prstGeom prst="rect">
            <a:avLst/>
          </a:prstGeom>
          <a:noFill/>
        </p:spPr>
        <p:txBody>
          <a:bodyPr wrap="square">
            <a:spAutoFit/>
          </a:bodyPr>
          <a:lstStyle/>
          <a:p>
            <a:r>
              <a:rPr lang="en-US" dirty="0">
                <a:latin typeface="Comic Sans MS" panose="030F0702030302020204" pitchFamily="66" charset="0"/>
              </a:rPr>
              <a:t>*36-core Intel Haswell system with </a:t>
            </a:r>
          </a:p>
          <a:p>
            <a:r>
              <a:rPr lang="en-US" dirty="0">
                <a:latin typeface="Comic Sans MS" panose="030F0702030302020204" pitchFamily="66" charset="0"/>
              </a:rPr>
              <a:t>256 GB memory OpenMP implementation</a:t>
            </a:r>
          </a:p>
        </p:txBody>
      </p:sp>
    </p:spTree>
    <p:extLst>
      <p:ext uri="{BB962C8B-B14F-4D97-AF65-F5344CB8AC3E}">
        <p14:creationId xmlns:p14="http://schemas.microsoft.com/office/powerpoint/2010/main" val="517817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E52-95A9-4111-B7B5-162715FB2D27}"/>
              </a:ext>
            </a:extLst>
          </p:cNvPr>
          <p:cNvSpPr>
            <a:spLocks noGrp="1"/>
          </p:cNvSpPr>
          <p:nvPr>
            <p:ph type="title"/>
          </p:nvPr>
        </p:nvSpPr>
        <p:spPr/>
        <p:txBody>
          <a:bodyPr/>
          <a:lstStyle/>
          <a:p>
            <a:r>
              <a:rPr lang="en-US" dirty="0">
                <a:solidFill>
                  <a:srgbClr val="ED1C24"/>
                </a:solidFill>
                <a:latin typeface="Comic Sans MS" panose="030F0702030302020204" pitchFamily="66" charset="0"/>
              </a:rPr>
              <a:t>Strong scaling (real-world graphs) for SSSP</a:t>
            </a:r>
          </a:p>
        </p:txBody>
      </p:sp>
      <p:sp>
        <p:nvSpPr>
          <p:cNvPr id="3" name="Content Placeholder 2">
            <a:extLst>
              <a:ext uri="{FF2B5EF4-FFF2-40B4-BE49-F238E27FC236}">
                <a16:creationId xmlns:a16="http://schemas.microsoft.com/office/drawing/2014/main" id="{EA32E10A-0B4B-439E-8BA2-28F010ACFC6C}"/>
              </a:ext>
            </a:extLst>
          </p:cNvPr>
          <p:cNvSpPr>
            <a:spLocks noGrp="1"/>
          </p:cNvSpPr>
          <p:nvPr>
            <p:ph idx="1"/>
          </p:nvPr>
        </p:nvSpPr>
        <p:spPr/>
        <p:txBody>
          <a:bodyPr/>
          <a:lstStyle/>
          <a:p>
            <a:endParaRPr lang="en-US" dirty="0"/>
          </a:p>
        </p:txBody>
      </p:sp>
      <p:graphicFrame>
        <p:nvGraphicFramePr>
          <p:cNvPr id="5" name="Object 4">
            <a:extLst>
              <a:ext uri="{FF2B5EF4-FFF2-40B4-BE49-F238E27FC236}">
                <a16:creationId xmlns:a16="http://schemas.microsoft.com/office/drawing/2014/main" id="{58AB113A-2ABC-4EEF-A286-3B9A48B7A73D}"/>
              </a:ext>
            </a:extLst>
          </p:cNvPr>
          <p:cNvGraphicFramePr>
            <a:graphicFrameLocks noChangeAspect="1"/>
          </p:cNvGraphicFramePr>
          <p:nvPr>
            <p:extLst>
              <p:ext uri="{D42A27DB-BD31-4B8C-83A1-F6EECF244321}">
                <p14:modId xmlns:p14="http://schemas.microsoft.com/office/powerpoint/2010/main" val="572264045"/>
              </p:ext>
            </p:extLst>
          </p:nvPr>
        </p:nvGraphicFramePr>
        <p:xfrm>
          <a:off x="838200" y="1825625"/>
          <a:ext cx="4987296" cy="4206685"/>
        </p:xfrm>
        <a:graphic>
          <a:graphicData uri="http://schemas.openxmlformats.org/presentationml/2006/ole">
            <mc:AlternateContent xmlns:mc="http://schemas.openxmlformats.org/markup-compatibility/2006">
              <mc:Choice xmlns:v="urn:schemas-microsoft-com:vml" Requires="v">
                <p:oleObj spid="_x0000_s1844" name="Acrobat Document" r:id="rId4" imgW="4114800" imgH="3429000" progId="AcroExch.Document.11">
                  <p:embed/>
                </p:oleObj>
              </mc:Choice>
              <mc:Fallback>
                <p:oleObj name="Acrobat Document" r:id="rId4" imgW="4114800" imgH="3429000" progId="AcroExch.Document.11">
                  <p:embed/>
                  <p:pic>
                    <p:nvPicPr>
                      <p:cNvPr id="7" name="Object 6">
                        <a:extLst>
                          <a:ext uri="{FF2B5EF4-FFF2-40B4-BE49-F238E27FC236}">
                            <a16:creationId xmlns:a16="http://schemas.microsoft.com/office/drawing/2014/main" id="{345F46CD-8AD6-400F-8D8D-A140AA802332}"/>
                          </a:ext>
                        </a:extLst>
                      </p:cNvPr>
                      <p:cNvPicPr/>
                      <p:nvPr/>
                    </p:nvPicPr>
                    <p:blipFill>
                      <a:blip r:embed="rId5"/>
                      <a:stretch>
                        <a:fillRect/>
                      </a:stretch>
                    </p:blipFill>
                    <p:spPr>
                      <a:xfrm>
                        <a:off x="838200" y="1825625"/>
                        <a:ext cx="4987296" cy="42066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64EB623-0AD1-4629-9F0A-3152A947119A}"/>
              </a:ext>
            </a:extLst>
          </p:cNvPr>
          <p:cNvGraphicFramePr>
            <a:graphicFrameLocks noChangeAspect="1"/>
          </p:cNvGraphicFramePr>
          <p:nvPr>
            <p:extLst>
              <p:ext uri="{D42A27DB-BD31-4B8C-83A1-F6EECF244321}">
                <p14:modId xmlns:p14="http://schemas.microsoft.com/office/powerpoint/2010/main" val="4148464964"/>
              </p:ext>
            </p:extLst>
          </p:nvPr>
        </p:nvGraphicFramePr>
        <p:xfrm>
          <a:off x="6217419" y="1825625"/>
          <a:ext cx="4987296" cy="4206685"/>
        </p:xfrm>
        <a:graphic>
          <a:graphicData uri="http://schemas.openxmlformats.org/presentationml/2006/ole">
            <mc:AlternateContent xmlns:mc="http://schemas.openxmlformats.org/markup-compatibility/2006">
              <mc:Choice xmlns:v="urn:schemas-microsoft-com:vml" Requires="v">
                <p:oleObj spid="_x0000_s1845" name="Acrobat Document" r:id="rId6" imgW="4114800" imgH="3429000" progId="AcroExch.Document.11">
                  <p:embed/>
                </p:oleObj>
              </mc:Choice>
              <mc:Fallback>
                <p:oleObj name="Acrobat Document" r:id="rId6" imgW="4114800" imgH="3429000" progId="AcroExch.Document.11">
                  <p:embed/>
                  <p:pic>
                    <p:nvPicPr>
                      <p:cNvPr id="8" name="Object 7">
                        <a:extLst>
                          <a:ext uri="{FF2B5EF4-FFF2-40B4-BE49-F238E27FC236}">
                            <a16:creationId xmlns:a16="http://schemas.microsoft.com/office/drawing/2014/main" id="{E9BEDC1C-5409-4D87-817A-2DCB211D8FA2}"/>
                          </a:ext>
                        </a:extLst>
                      </p:cNvPr>
                      <p:cNvPicPr/>
                      <p:nvPr/>
                    </p:nvPicPr>
                    <p:blipFill>
                      <a:blip r:embed="rId7"/>
                      <a:stretch>
                        <a:fillRect/>
                      </a:stretch>
                    </p:blipFill>
                    <p:spPr>
                      <a:xfrm>
                        <a:off x="6217419" y="1825625"/>
                        <a:ext cx="4987296" cy="4206685"/>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p>
            <a:fld id="{E7DE9433-4568-444C-88A6-F2D90492CBBA}" type="datetime1">
              <a:rPr lang="en-US" smtClean="0"/>
              <a:t>11/16/2020</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21</a:t>
            </a:fld>
            <a:endParaRPr lang="en-US" dirty="0"/>
          </a:p>
        </p:txBody>
      </p:sp>
      <p:sp>
        <p:nvSpPr>
          <p:cNvPr id="10" name="TextBox 9">
            <a:extLst>
              <a:ext uri="{FF2B5EF4-FFF2-40B4-BE49-F238E27FC236}">
                <a16:creationId xmlns:a16="http://schemas.microsoft.com/office/drawing/2014/main" id="{3002982F-48D5-47D0-B039-D75C0316217B}"/>
              </a:ext>
            </a:extLst>
          </p:cNvPr>
          <p:cNvSpPr txBox="1"/>
          <p:nvPr/>
        </p:nvSpPr>
        <p:spPr>
          <a:xfrm>
            <a:off x="4612065" y="1027910"/>
            <a:ext cx="6094428" cy="646331"/>
          </a:xfrm>
          <a:prstGeom prst="rect">
            <a:avLst/>
          </a:prstGeom>
          <a:noFill/>
        </p:spPr>
        <p:txBody>
          <a:bodyPr wrap="square">
            <a:spAutoFit/>
          </a:bodyPr>
          <a:lstStyle/>
          <a:p>
            <a:r>
              <a:rPr lang="en-US" dirty="0">
                <a:latin typeface="Comic Sans MS" panose="030F0702030302020204" pitchFamily="66" charset="0"/>
              </a:rPr>
              <a:t>*36-core Intel Haswell system with 256 GB memory</a:t>
            </a:r>
          </a:p>
          <a:p>
            <a:r>
              <a:rPr lang="en-US" dirty="0">
                <a:latin typeface="Comic Sans MS" panose="030F0702030302020204" pitchFamily="66" charset="0"/>
              </a:rPr>
              <a:t>OpenMP implementation</a:t>
            </a:r>
          </a:p>
        </p:txBody>
      </p:sp>
    </p:spTree>
    <p:extLst>
      <p:ext uri="{BB962C8B-B14F-4D97-AF65-F5344CB8AC3E}">
        <p14:creationId xmlns:p14="http://schemas.microsoft.com/office/powerpoint/2010/main" val="819077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7A6F-BEA9-4690-90E1-386B15036835}"/>
              </a:ext>
            </a:extLst>
          </p:cNvPr>
          <p:cNvSpPr>
            <a:spLocks noGrp="1"/>
          </p:cNvSpPr>
          <p:nvPr>
            <p:ph type="title" idx="4294967295"/>
          </p:nvPr>
        </p:nvSpPr>
        <p:spPr>
          <a:xfrm>
            <a:off x="1432572" y="-20397"/>
            <a:ext cx="10515600" cy="827087"/>
          </a:xfrm>
        </p:spPr>
        <p:txBody>
          <a:bodyPr/>
          <a:lstStyle/>
          <a:p>
            <a:r>
              <a:rPr lang="en-US" dirty="0">
                <a:solidFill>
                  <a:schemeClr val="accent2">
                    <a:lumMod val="75000"/>
                  </a:schemeClr>
                </a:solidFill>
              </a:rPr>
              <a:t>Asynchrony</a:t>
            </a:r>
          </a:p>
        </p:txBody>
      </p:sp>
      <p:sp>
        <p:nvSpPr>
          <p:cNvPr id="3" name="Content Placeholder 2">
            <a:extLst>
              <a:ext uri="{FF2B5EF4-FFF2-40B4-BE49-F238E27FC236}">
                <a16:creationId xmlns:a16="http://schemas.microsoft.com/office/drawing/2014/main" id="{A25BFC33-A9F9-47A2-A7AA-AC5B06BF22F7}"/>
              </a:ext>
            </a:extLst>
          </p:cNvPr>
          <p:cNvSpPr>
            <a:spLocks noGrp="1"/>
          </p:cNvSpPr>
          <p:nvPr>
            <p:ph sz="half" idx="4294967295"/>
          </p:nvPr>
        </p:nvSpPr>
        <p:spPr>
          <a:xfrm>
            <a:off x="0" y="835025"/>
            <a:ext cx="5140325" cy="4567237"/>
          </a:xfrm>
        </p:spPr>
        <p:txBody>
          <a:bodyPr>
            <a:normAutofit/>
          </a:bodyPr>
          <a:lstStyle/>
          <a:p>
            <a:r>
              <a:rPr lang="en-US" sz="1800" dirty="0">
                <a:latin typeface="Comic Sans MS" panose="030F0702030302020204" pitchFamily="66" charset="0"/>
              </a:rPr>
              <a:t>Controlling the length of the path to be traversed before synchronization</a:t>
            </a:r>
          </a:p>
          <a:p>
            <a:r>
              <a:rPr lang="en-US" sz="1800" dirty="0">
                <a:latin typeface="Comic Sans MS" panose="030F0702030302020204" pitchFamily="66" charset="0"/>
              </a:rPr>
              <a:t>In the case of updating SSSP, initially Level -1 where immediate neighbors are processed, and Level -2, only distance -2 neighbors are processed</a:t>
            </a:r>
          </a:p>
          <a:p>
            <a:pPr lvl="1"/>
            <a:endParaRPr lang="en-US" sz="1800" dirty="0">
              <a:latin typeface="Comic Sans MS" panose="030F0702030302020204" pitchFamily="66" charset="0"/>
            </a:endParaRPr>
          </a:p>
          <a:p>
            <a:pPr lvl="1"/>
            <a:endParaRPr lang="en-US" sz="1800" dirty="0">
              <a:latin typeface="Comic Sans MS" panose="030F0702030302020204" pitchFamily="66" charset="0"/>
            </a:endParaRPr>
          </a:p>
          <a:p>
            <a:pPr marL="457200" lvl="1"/>
            <a:endParaRPr lang="en-US" sz="1800" dirty="0">
              <a:latin typeface="Comic Sans MS" panose="030F0702030302020204" pitchFamily="66" charset="0"/>
            </a:endParaRPr>
          </a:p>
        </p:txBody>
      </p:sp>
      <p:pic>
        <p:nvPicPr>
          <p:cNvPr id="5" name="Picture 4" descr="asyncrmat24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9060"/>
            <a:ext cx="5943600" cy="3966518"/>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AFF7B61C-2283-4761-AB8F-B54E1A5B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4300"/>
            <a:ext cx="5852172" cy="33147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EFDCBCF-98D2-4A7E-A921-0B054BD8C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57335"/>
            <a:ext cx="5852172" cy="3286365"/>
          </a:xfrm>
          <a:prstGeom prst="rect">
            <a:avLst/>
          </a:prstGeom>
        </p:spPr>
      </p:pic>
    </p:spTree>
    <p:extLst>
      <p:ext uri="{BB962C8B-B14F-4D97-AF65-F5344CB8AC3E}">
        <p14:creationId xmlns:p14="http://schemas.microsoft.com/office/powerpoint/2010/main" val="1894960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0" name="Group 70">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2"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2"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7A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99DA0E0-8B5B-FC49-AED5-F6D512D94794}"/>
              </a:ext>
            </a:extLst>
          </p:cNvPr>
          <p:cNvSpPr>
            <a:spLocks noGrp="1"/>
          </p:cNvSpPr>
          <p:nvPr>
            <p:ph type="title"/>
          </p:nvPr>
        </p:nvSpPr>
        <p:spPr>
          <a:xfrm>
            <a:off x="2048256" y="4617720"/>
            <a:ext cx="8083296" cy="941832"/>
          </a:xfrm>
        </p:spPr>
        <p:txBody>
          <a:bodyPr vert="horz" lIns="91440" tIns="45720" rIns="91440" bIns="45720" rtlCol="0" anchor="b">
            <a:normAutofit/>
          </a:bodyPr>
          <a:lstStyle/>
          <a:p>
            <a:pPr algn="ctr" defTabSz="914400"/>
            <a:r>
              <a:rPr lang="en-US" dirty="0">
                <a:solidFill>
                  <a:srgbClr val="ED1C24"/>
                </a:solidFill>
                <a:latin typeface="Comic Sans MS" panose="030F0702030302020204" pitchFamily="66" charset="0"/>
              </a:rPr>
              <a:t>ARCHITECTURE</a:t>
            </a:r>
          </a:p>
        </p:txBody>
      </p:sp>
      <p:sp>
        <p:nvSpPr>
          <p:cNvPr id="94" name="Rectangle 93">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7A82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ntroduction to GPUs: Introduction">
            <a:extLst>
              <a:ext uri="{FF2B5EF4-FFF2-40B4-BE49-F238E27FC236}">
                <a16:creationId xmlns:a16="http://schemas.microsoft.com/office/drawing/2014/main" id="{2AE941BA-5C75-4F8C-B8A2-58AB61CAC0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3" r="9553" b="2"/>
          <a:stretch/>
        </p:blipFill>
        <p:spPr bwMode="auto">
          <a:xfrm>
            <a:off x="3218688" y="1124712"/>
            <a:ext cx="5760720" cy="309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031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741E-5A4B-446A-889E-0CC7A525B5A5}"/>
              </a:ext>
            </a:extLst>
          </p:cNvPr>
          <p:cNvSpPr>
            <a:spLocks noGrp="1"/>
          </p:cNvSpPr>
          <p:nvPr>
            <p:ph type="title"/>
          </p:nvPr>
        </p:nvSpPr>
        <p:spPr>
          <a:xfrm>
            <a:off x="0" y="-92071"/>
            <a:ext cx="10515600" cy="1325563"/>
          </a:xfrm>
        </p:spPr>
        <p:txBody>
          <a:bodyPr/>
          <a:lstStyle/>
          <a:p>
            <a:r>
              <a:rPr lang="en-US">
                <a:solidFill>
                  <a:schemeClr val="accent2">
                    <a:lumMod val="75000"/>
                  </a:schemeClr>
                </a:solidFill>
                <a:latin typeface="Comic Sans MS" panose="030F0702030302020204" pitchFamily="66" charset="0"/>
              </a:rPr>
              <a:t>Single GPU SSSP update</a:t>
            </a:r>
            <a:endParaRPr lang="en-US" dirty="0">
              <a:solidFill>
                <a:schemeClr val="accent2">
                  <a:lumMod val="75000"/>
                </a:schemeClr>
              </a:solidFill>
              <a:latin typeface="Comic Sans MS" panose="030F0702030302020204" pitchFamily="66" charset="0"/>
            </a:endParaRPr>
          </a:p>
        </p:txBody>
      </p:sp>
      <p:pic>
        <p:nvPicPr>
          <p:cNvPr id="8" name="Content Placeholder 7" descr="Icon&#10;&#10;Description automatically generated">
            <a:extLst>
              <a:ext uri="{FF2B5EF4-FFF2-40B4-BE49-F238E27FC236}">
                <a16:creationId xmlns:a16="http://schemas.microsoft.com/office/drawing/2014/main" id="{A5421655-B20C-4033-8594-459F3F176B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60368"/>
            <a:ext cx="7235687" cy="5103023"/>
          </a:xfrm>
        </p:spPr>
      </p:pic>
      <p:sp>
        <p:nvSpPr>
          <p:cNvPr id="4" name="Date Placeholder 3">
            <a:extLst>
              <a:ext uri="{FF2B5EF4-FFF2-40B4-BE49-F238E27FC236}">
                <a16:creationId xmlns:a16="http://schemas.microsoft.com/office/drawing/2014/main" id="{38EA4446-6DA0-4AE9-BB90-EB8CD89BC679}"/>
              </a:ext>
            </a:extLst>
          </p:cNvPr>
          <p:cNvSpPr>
            <a:spLocks noGrp="1"/>
          </p:cNvSpPr>
          <p:nvPr>
            <p:ph type="dt" sz="half" idx="10"/>
          </p:nvPr>
        </p:nvSpPr>
        <p:spPr/>
        <p:txBody>
          <a:bodyPr/>
          <a:lstStyle/>
          <a:p>
            <a:fld id="{84D9BAC5-3E9C-4F2D-9FA8-D6C03F55B1FC}" type="datetime1">
              <a:rPr lang="en-US" smtClean="0"/>
              <a:t>11/19/2020</a:t>
            </a:fld>
            <a:endParaRPr lang="en-US" dirty="0"/>
          </a:p>
        </p:txBody>
      </p:sp>
      <p:sp>
        <p:nvSpPr>
          <p:cNvPr id="6" name="Slide Number Placeholder 5">
            <a:extLst>
              <a:ext uri="{FF2B5EF4-FFF2-40B4-BE49-F238E27FC236}">
                <a16:creationId xmlns:a16="http://schemas.microsoft.com/office/drawing/2014/main" id="{D41C1D94-5785-40C0-AB57-10D722FFB1B0}"/>
              </a:ext>
            </a:extLst>
          </p:cNvPr>
          <p:cNvSpPr>
            <a:spLocks noGrp="1"/>
          </p:cNvSpPr>
          <p:nvPr>
            <p:ph type="sldNum" sz="quarter" idx="12"/>
          </p:nvPr>
        </p:nvSpPr>
        <p:spPr/>
        <p:txBody>
          <a:bodyPr/>
          <a:lstStyle/>
          <a:p>
            <a:fld id="{D45BF2F6-C993-483E-8E64-9AEDD62969A1}" type="slidenum">
              <a:rPr lang="en-US" smtClean="0"/>
              <a:pPr/>
              <a:t>24</a:t>
            </a:fld>
            <a:endParaRPr lang="en-US" dirty="0"/>
          </a:p>
        </p:txBody>
      </p:sp>
      <p:pic>
        <p:nvPicPr>
          <p:cNvPr id="10" name="Picture 9" descr="Chart, scatter chart, bubble chart&#10;&#10;Description automatically generated">
            <a:extLst>
              <a:ext uri="{FF2B5EF4-FFF2-40B4-BE49-F238E27FC236}">
                <a16:creationId xmlns:a16="http://schemas.microsoft.com/office/drawing/2014/main" id="{668E876F-9A8B-4F07-9B75-452315032A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5688" y="0"/>
            <a:ext cx="4956314" cy="6858000"/>
          </a:xfrm>
          <a:prstGeom prst="rect">
            <a:avLst/>
          </a:prstGeom>
        </p:spPr>
      </p:pic>
    </p:spTree>
    <p:extLst>
      <p:ext uri="{BB962C8B-B14F-4D97-AF65-F5344CB8AC3E}">
        <p14:creationId xmlns:p14="http://schemas.microsoft.com/office/powerpoint/2010/main" val="336861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8E24-7F2D-4F38-B1FE-C026FC57FF15}"/>
              </a:ext>
            </a:extLst>
          </p:cNvPr>
          <p:cNvSpPr>
            <a:spLocks noGrp="1"/>
          </p:cNvSpPr>
          <p:nvPr>
            <p:ph type="title"/>
          </p:nvPr>
        </p:nvSpPr>
        <p:spPr>
          <a:xfrm>
            <a:off x="4206387" y="64833"/>
            <a:ext cx="4753408" cy="779993"/>
          </a:xfrm>
        </p:spPr>
        <p:txBody>
          <a:bodyPr>
            <a:normAutofit/>
          </a:bodyPr>
          <a:lstStyle/>
          <a:p>
            <a:r>
              <a:rPr lang="en-US" sz="2400" dirty="0">
                <a:solidFill>
                  <a:srgbClr val="ED1C24"/>
                </a:solidFill>
                <a:latin typeface="Comic Sans MS" panose="030F0702030302020204" pitchFamily="66" charset="0"/>
              </a:rPr>
              <a:t>GPU Implementation</a:t>
            </a:r>
          </a:p>
        </p:txBody>
      </p:sp>
      <p:pic>
        <p:nvPicPr>
          <p:cNvPr id="8" name="Content Placeholder 7" descr="Chart, bar chart&#10;&#10;Description automatically generated">
            <a:extLst>
              <a:ext uri="{FF2B5EF4-FFF2-40B4-BE49-F238E27FC236}">
                <a16:creationId xmlns:a16="http://schemas.microsoft.com/office/drawing/2014/main" id="{C3094312-35BF-4DA8-94B3-9E57C080DB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438" y="4221697"/>
            <a:ext cx="5884561" cy="2153920"/>
          </a:xfrm>
        </p:spPr>
      </p:pic>
      <p:sp>
        <p:nvSpPr>
          <p:cNvPr id="4" name="Date Placeholder 3">
            <a:extLst>
              <a:ext uri="{FF2B5EF4-FFF2-40B4-BE49-F238E27FC236}">
                <a16:creationId xmlns:a16="http://schemas.microsoft.com/office/drawing/2014/main" id="{B8E7994E-55C4-4DB1-A4AD-F1BA247DC0CC}"/>
              </a:ext>
            </a:extLst>
          </p:cNvPr>
          <p:cNvSpPr>
            <a:spLocks noGrp="1"/>
          </p:cNvSpPr>
          <p:nvPr>
            <p:ph type="dt" sz="half" idx="10"/>
          </p:nvPr>
        </p:nvSpPr>
        <p:spPr/>
        <p:txBody>
          <a:bodyPr/>
          <a:lstStyle/>
          <a:p>
            <a:fld id="{84D9BAC5-3E9C-4F2D-9FA8-D6C03F55B1FC}" type="datetime1">
              <a:rPr lang="en-US" smtClean="0"/>
              <a:t>11/16/2020</a:t>
            </a:fld>
            <a:endParaRPr lang="en-US" dirty="0"/>
          </a:p>
        </p:txBody>
      </p:sp>
      <p:sp>
        <p:nvSpPr>
          <p:cNvPr id="6" name="Slide Number Placeholder 5">
            <a:extLst>
              <a:ext uri="{FF2B5EF4-FFF2-40B4-BE49-F238E27FC236}">
                <a16:creationId xmlns:a16="http://schemas.microsoft.com/office/drawing/2014/main" id="{23B41FD2-4FF4-4EC6-80B4-400116596B6E}"/>
              </a:ext>
            </a:extLst>
          </p:cNvPr>
          <p:cNvSpPr>
            <a:spLocks noGrp="1"/>
          </p:cNvSpPr>
          <p:nvPr>
            <p:ph type="sldNum" sz="quarter" idx="12"/>
          </p:nvPr>
        </p:nvSpPr>
        <p:spPr/>
        <p:txBody>
          <a:bodyPr/>
          <a:lstStyle/>
          <a:p>
            <a:fld id="{D45BF2F6-C993-483E-8E64-9AEDD62969A1}" type="slidenum">
              <a:rPr lang="en-US" smtClean="0"/>
              <a:pPr/>
              <a:t>25</a:t>
            </a:fld>
            <a:endParaRPr lang="en-US" dirty="0"/>
          </a:p>
        </p:txBody>
      </p:sp>
      <p:pic>
        <p:nvPicPr>
          <p:cNvPr id="9" name="Picture 8">
            <a:extLst>
              <a:ext uri="{FF2B5EF4-FFF2-40B4-BE49-F238E27FC236}">
                <a16:creationId xmlns:a16="http://schemas.microsoft.com/office/drawing/2014/main" id="{AB03FADA-53F4-4FE3-90E1-B59B1069E210}"/>
              </a:ext>
            </a:extLst>
          </p:cNvPr>
          <p:cNvPicPr>
            <a:picLocks noChangeAspect="1"/>
          </p:cNvPicPr>
          <p:nvPr/>
        </p:nvPicPr>
        <p:blipFill>
          <a:blip r:embed="rId3"/>
          <a:stretch>
            <a:fillRect/>
          </a:stretch>
        </p:blipFill>
        <p:spPr>
          <a:xfrm>
            <a:off x="6096000" y="3853782"/>
            <a:ext cx="5384800" cy="2867697"/>
          </a:xfrm>
          <a:prstGeom prst="rect">
            <a:avLst/>
          </a:prstGeom>
        </p:spPr>
      </p:pic>
      <p:pic>
        <p:nvPicPr>
          <p:cNvPr id="102" name="Content Placeholder 101" descr="Chart, bar chart&#10;&#10;Description automatically generated">
            <a:extLst>
              <a:ext uri="{FF2B5EF4-FFF2-40B4-BE49-F238E27FC236}">
                <a16:creationId xmlns:a16="http://schemas.microsoft.com/office/drawing/2014/main" id="{0CB784E2-107B-457B-BE00-742695F2BA2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073477"/>
            <a:ext cx="5384800" cy="2692400"/>
          </a:xfrm>
        </p:spPr>
      </p:pic>
      <p:pic>
        <p:nvPicPr>
          <p:cNvPr id="104" name="Picture 103" descr="Chart, bar chart&#10;&#10;Description automatically generated">
            <a:extLst>
              <a:ext uri="{FF2B5EF4-FFF2-40B4-BE49-F238E27FC236}">
                <a16:creationId xmlns:a16="http://schemas.microsoft.com/office/drawing/2014/main" id="{8F1CCB0E-94EC-4F5D-A7EA-E66CC2414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8" y="1018830"/>
            <a:ext cx="5873667" cy="3202867"/>
          </a:xfrm>
          <a:prstGeom prst="rect">
            <a:avLst/>
          </a:prstGeom>
        </p:spPr>
      </p:pic>
    </p:spTree>
    <p:extLst>
      <p:ext uri="{BB962C8B-B14F-4D97-AF65-F5344CB8AC3E}">
        <p14:creationId xmlns:p14="http://schemas.microsoft.com/office/powerpoint/2010/main" val="3203961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94FA-12AE-41D7-A7C5-AB8363AAE459}"/>
              </a:ext>
            </a:extLst>
          </p:cNvPr>
          <p:cNvSpPr>
            <a:spLocks noGrp="1"/>
          </p:cNvSpPr>
          <p:nvPr>
            <p:ph type="title"/>
          </p:nvPr>
        </p:nvSpPr>
        <p:spPr>
          <a:xfrm>
            <a:off x="193589" y="365129"/>
            <a:ext cx="11160211" cy="1325563"/>
          </a:xfrm>
        </p:spPr>
        <p:txBody>
          <a:bodyPr>
            <a:normAutofit/>
          </a:bodyPr>
          <a:lstStyle/>
          <a:p>
            <a:r>
              <a:rPr lang="en-US" dirty="0">
                <a:solidFill>
                  <a:srgbClr val="ED1C24"/>
                </a:solidFill>
                <a:latin typeface="Comic Sans MS" panose="030F0702030302020204" pitchFamily="66" charset="0"/>
              </a:rPr>
              <a:t>Speedup (Dynamic Update VS Recompute)</a:t>
            </a:r>
            <a:br>
              <a:rPr lang="en-US" dirty="0">
                <a:solidFill>
                  <a:srgbClr val="ED1C24"/>
                </a:solidFill>
                <a:latin typeface="Comic Sans MS" panose="030F0702030302020204" pitchFamily="66" charset="0"/>
              </a:rPr>
            </a:br>
            <a:r>
              <a:rPr lang="en-US" dirty="0">
                <a:solidFill>
                  <a:srgbClr val="ED1C24"/>
                </a:solidFill>
                <a:latin typeface="Comic Sans MS" panose="030F0702030302020204" pitchFamily="66" charset="0"/>
              </a:rPr>
              <a:t>             </a:t>
            </a:r>
            <a:r>
              <a:rPr lang="en-US" dirty="0" err="1">
                <a:solidFill>
                  <a:srgbClr val="ED1C24"/>
                </a:solidFill>
                <a:latin typeface="Comic Sans MS" panose="030F0702030302020204" pitchFamily="66" charset="0"/>
              </a:rPr>
              <a:t>Gunrock</a:t>
            </a:r>
            <a:r>
              <a:rPr lang="en-US" dirty="0">
                <a:solidFill>
                  <a:srgbClr val="ED1C24"/>
                </a:solidFill>
                <a:latin typeface="Comic Sans MS" panose="030F0702030302020204" pitchFamily="66" charset="0"/>
              </a:rPr>
              <a:t> ** (GPU Implementation)</a:t>
            </a:r>
          </a:p>
        </p:txBody>
      </p:sp>
      <p:sp>
        <p:nvSpPr>
          <p:cNvPr id="5" name="Date Placeholder 4">
            <a:extLst>
              <a:ext uri="{FF2B5EF4-FFF2-40B4-BE49-F238E27FC236}">
                <a16:creationId xmlns:a16="http://schemas.microsoft.com/office/drawing/2014/main" id="{7A4604E1-469A-46CA-9B9F-43464D29CAED}"/>
              </a:ext>
            </a:extLst>
          </p:cNvPr>
          <p:cNvSpPr>
            <a:spLocks noGrp="1"/>
          </p:cNvSpPr>
          <p:nvPr>
            <p:ph type="dt" sz="half" idx="10"/>
          </p:nvPr>
        </p:nvSpPr>
        <p:spPr/>
        <p:txBody>
          <a:bodyPr/>
          <a:lstStyle/>
          <a:p>
            <a:fld id="{44A5E2E7-1198-4F3E-9E77-5C81A49467C4}" type="datetime1">
              <a:rPr lang="en-US" smtClean="0"/>
              <a:t>11/19/2020</a:t>
            </a:fld>
            <a:endParaRPr lang="en-US"/>
          </a:p>
        </p:txBody>
      </p:sp>
      <p:sp>
        <p:nvSpPr>
          <p:cNvPr id="6" name="Footer Placeholder 5">
            <a:extLst>
              <a:ext uri="{FF2B5EF4-FFF2-40B4-BE49-F238E27FC236}">
                <a16:creationId xmlns:a16="http://schemas.microsoft.com/office/drawing/2014/main" id="{F9830E62-B0BC-4321-AF08-A4422F48F4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E52F6E-9345-42BF-8841-F6EE13CFB931}"/>
              </a:ext>
            </a:extLst>
          </p:cNvPr>
          <p:cNvSpPr>
            <a:spLocks noGrp="1"/>
          </p:cNvSpPr>
          <p:nvPr>
            <p:ph type="sldNum" sz="quarter" idx="12"/>
          </p:nvPr>
        </p:nvSpPr>
        <p:spPr/>
        <p:txBody>
          <a:bodyPr/>
          <a:lstStyle/>
          <a:p>
            <a:fld id="{16E6F63F-8BD9-8D40-8122-0A1D7E266670}" type="slidenum">
              <a:rPr lang="en-US" smtClean="0"/>
              <a:t>26</a:t>
            </a:fld>
            <a:endParaRPr lang="en-US"/>
          </a:p>
        </p:txBody>
      </p:sp>
      <p:pic>
        <p:nvPicPr>
          <p:cNvPr id="8" name="Content Placeholder 11" descr="Chart, bar chart&#10;&#10;Description automatically generated">
            <a:extLst>
              <a:ext uri="{FF2B5EF4-FFF2-40B4-BE49-F238E27FC236}">
                <a16:creationId xmlns:a16="http://schemas.microsoft.com/office/drawing/2014/main" id="{80E42B86-4006-4419-9EFE-2F9E8DD662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690692"/>
            <a:ext cx="6095999" cy="4501385"/>
          </a:xfrm>
        </p:spPr>
      </p:pic>
      <p:pic>
        <p:nvPicPr>
          <p:cNvPr id="10" name="Content Placeholder 9">
            <a:extLst>
              <a:ext uri="{FF2B5EF4-FFF2-40B4-BE49-F238E27FC236}">
                <a16:creationId xmlns:a16="http://schemas.microsoft.com/office/drawing/2014/main" id="{3E7260F4-E7E7-418B-AB2B-47191F850E23}"/>
              </a:ext>
            </a:extLst>
          </p:cNvPr>
          <p:cNvPicPr>
            <a:picLocks noGrp="1" noChangeAspect="1"/>
          </p:cNvPicPr>
          <p:nvPr>
            <p:ph sz="half" idx="2"/>
          </p:nvPr>
        </p:nvPicPr>
        <p:blipFill>
          <a:blip r:embed="rId3"/>
          <a:stretch>
            <a:fillRect/>
          </a:stretch>
        </p:blipFill>
        <p:spPr>
          <a:xfrm>
            <a:off x="6349869" y="1700630"/>
            <a:ext cx="5648542" cy="4501385"/>
          </a:xfrm>
          <a:prstGeom prst="rect">
            <a:avLst/>
          </a:prstGeom>
        </p:spPr>
      </p:pic>
    </p:spTree>
    <p:extLst>
      <p:ext uri="{BB962C8B-B14F-4D97-AF65-F5344CB8AC3E}">
        <p14:creationId xmlns:p14="http://schemas.microsoft.com/office/powerpoint/2010/main" val="121421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8">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C3059-34F2-40B5-8752-E93B0E31520B}"/>
              </a:ext>
            </a:extLst>
          </p:cNvPr>
          <p:cNvSpPr>
            <a:spLocks noGrp="1"/>
          </p:cNvSpPr>
          <p:nvPr>
            <p:ph type="title"/>
          </p:nvPr>
        </p:nvSpPr>
        <p:spPr>
          <a:xfrm>
            <a:off x="0" y="2286609"/>
            <a:ext cx="2630334" cy="1800562"/>
          </a:xfrm>
        </p:spPr>
        <p:txBody>
          <a:bodyPr anchor="b">
            <a:normAutofit/>
          </a:bodyPr>
          <a:lstStyle/>
          <a:p>
            <a:r>
              <a:rPr lang="en-US" sz="4000" dirty="0">
                <a:solidFill>
                  <a:srgbClr val="ED1C24"/>
                </a:solidFill>
                <a:latin typeface="Comic Sans MS" panose="030F0702030302020204" pitchFamily="66" charset="0"/>
              </a:rPr>
              <a:t>CPU VS GPU Speedup</a:t>
            </a:r>
          </a:p>
        </p:txBody>
      </p:sp>
      <p:pic>
        <p:nvPicPr>
          <p:cNvPr id="9" name="Content Placeholder 8" descr="Chart, timeline&#10;&#10;Description automatically generated">
            <a:extLst>
              <a:ext uri="{FF2B5EF4-FFF2-40B4-BE49-F238E27FC236}">
                <a16:creationId xmlns:a16="http://schemas.microsoft.com/office/drawing/2014/main" id="{9AFC172E-901B-4BD1-8457-9F9CD4F144A0}"/>
              </a:ext>
            </a:extLst>
          </p:cNvPr>
          <p:cNvPicPr>
            <a:picLocks noChangeAspect="1"/>
          </p:cNvPicPr>
          <p:nvPr/>
        </p:nvPicPr>
        <p:blipFill rotWithShape="1">
          <a:blip r:embed="rId2">
            <a:extLst>
              <a:ext uri="{28A0092B-C50C-407E-A947-70E740481C1C}">
                <a14:useLocalDpi xmlns:a14="http://schemas.microsoft.com/office/drawing/2010/main" val="0"/>
              </a:ext>
            </a:extLst>
          </a:blip>
          <a:srcRect r="1" b="3659"/>
          <a:stretch/>
        </p:blipFill>
        <p:spPr>
          <a:xfrm>
            <a:off x="2630334" y="1"/>
            <a:ext cx="9165216" cy="2593334"/>
          </a:xfrm>
          <a:prstGeom prst="rect">
            <a:avLst/>
          </a:prstGeom>
        </p:spPr>
      </p:pic>
      <p:pic>
        <p:nvPicPr>
          <p:cNvPr id="12" name="Picture 11">
            <a:extLst>
              <a:ext uri="{FF2B5EF4-FFF2-40B4-BE49-F238E27FC236}">
                <a16:creationId xmlns:a16="http://schemas.microsoft.com/office/drawing/2014/main" id="{60493A98-7EF9-4026-A744-86E5D90EA14F}"/>
              </a:ext>
            </a:extLst>
          </p:cNvPr>
          <p:cNvPicPr>
            <a:picLocks noChangeAspect="1"/>
          </p:cNvPicPr>
          <p:nvPr/>
        </p:nvPicPr>
        <p:blipFill rotWithShape="1">
          <a:blip r:embed="rId3"/>
          <a:srcRect r="1" b="1491"/>
          <a:stretch/>
        </p:blipFill>
        <p:spPr>
          <a:xfrm>
            <a:off x="2630334" y="2593335"/>
            <a:ext cx="9165216" cy="3154750"/>
          </a:xfrm>
          <a:prstGeom prst="rect">
            <a:avLst/>
          </a:prstGeom>
        </p:spPr>
      </p:pic>
      <p:sp>
        <p:nvSpPr>
          <p:cNvPr id="5" name="Date Placeholder 4">
            <a:extLst>
              <a:ext uri="{FF2B5EF4-FFF2-40B4-BE49-F238E27FC236}">
                <a16:creationId xmlns:a16="http://schemas.microsoft.com/office/drawing/2014/main" id="{F16A9A96-7B7C-47EF-B637-084039810DA6}"/>
              </a:ext>
            </a:extLst>
          </p:cNvPr>
          <p:cNvSpPr>
            <a:spLocks noGrp="1"/>
          </p:cNvSpPr>
          <p:nvPr>
            <p:ph type="dt" sz="half" idx="10"/>
          </p:nvPr>
        </p:nvSpPr>
        <p:spPr>
          <a:xfrm>
            <a:off x="838200" y="6356350"/>
            <a:ext cx="2743200" cy="365125"/>
          </a:xfrm>
        </p:spPr>
        <p:txBody>
          <a:bodyPr>
            <a:normAutofit/>
          </a:bodyPr>
          <a:lstStyle/>
          <a:p>
            <a:pPr>
              <a:spcAft>
                <a:spcPts val="600"/>
              </a:spcAft>
            </a:pPr>
            <a:fld id="{44A5E2E7-1198-4F3E-9E77-5C81A49467C4}" type="datetime1">
              <a:rPr lang="en-US" smtClean="0"/>
              <a:pPr>
                <a:spcAft>
                  <a:spcPts val="600"/>
                </a:spcAft>
              </a:pPr>
              <a:t>11/16/2020</a:t>
            </a:fld>
            <a:endParaRPr lang="en-US"/>
          </a:p>
        </p:txBody>
      </p:sp>
      <p:sp>
        <p:nvSpPr>
          <p:cNvPr id="7" name="Slide Number Placeholder 6">
            <a:extLst>
              <a:ext uri="{FF2B5EF4-FFF2-40B4-BE49-F238E27FC236}">
                <a16:creationId xmlns:a16="http://schemas.microsoft.com/office/drawing/2014/main" id="{A833505C-D801-45E7-AC1A-94070362E5EE}"/>
              </a:ext>
            </a:extLst>
          </p:cNvPr>
          <p:cNvSpPr>
            <a:spLocks noGrp="1"/>
          </p:cNvSpPr>
          <p:nvPr>
            <p:ph type="sldNum" sz="quarter" idx="12"/>
          </p:nvPr>
        </p:nvSpPr>
        <p:spPr>
          <a:xfrm>
            <a:off x="8610600" y="6356350"/>
            <a:ext cx="2743200" cy="365125"/>
          </a:xfrm>
        </p:spPr>
        <p:txBody>
          <a:bodyPr>
            <a:normAutofit/>
          </a:bodyPr>
          <a:lstStyle/>
          <a:p>
            <a:pPr>
              <a:spcAft>
                <a:spcPts val="600"/>
              </a:spcAft>
            </a:pPr>
            <a:fld id="{16E6F63F-8BD9-8D40-8122-0A1D7E266670}" type="slidenum">
              <a:rPr lang="en-US" smtClean="0"/>
              <a:pPr>
                <a:spcAft>
                  <a:spcPts val="600"/>
                </a:spcAft>
              </a:pPr>
              <a:t>27</a:t>
            </a:fld>
            <a:endParaRPr lang="en-US"/>
          </a:p>
        </p:txBody>
      </p:sp>
      <p:sp>
        <p:nvSpPr>
          <p:cNvPr id="13" name="TextBox 12">
            <a:extLst>
              <a:ext uri="{FF2B5EF4-FFF2-40B4-BE49-F238E27FC236}">
                <a16:creationId xmlns:a16="http://schemas.microsoft.com/office/drawing/2014/main" id="{176FDF3B-0A73-4727-8309-6A2F2FC8CF4D}"/>
              </a:ext>
            </a:extLst>
          </p:cNvPr>
          <p:cNvSpPr txBox="1"/>
          <p:nvPr/>
        </p:nvSpPr>
        <p:spPr>
          <a:xfrm>
            <a:off x="2187146" y="6030097"/>
            <a:ext cx="8971005" cy="369332"/>
          </a:xfrm>
          <a:prstGeom prst="rect">
            <a:avLst/>
          </a:prstGeom>
          <a:noFill/>
        </p:spPr>
        <p:txBody>
          <a:bodyPr wrap="square" rtlCol="0">
            <a:spAutoFit/>
          </a:bodyPr>
          <a:lstStyle/>
          <a:p>
            <a:r>
              <a:rPr lang="en-US" dirty="0">
                <a:latin typeface="Comic Sans MS" panose="030F0702030302020204" pitchFamily="66" charset="0"/>
              </a:rPr>
              <a:t>GPU implementation performs  better than shared memory implementation (CPU)</a:t>
            </a:r>
          </a:p>
        </p:txBody>
      </p:sp>
    </p:spTree>
    <p:extLst>
      <p:ext uri="{BB962C8B-B14F-4D97-AF65-F5344CB8AC3E}">
        <p14:creationId xmlns:p14="http://schemas.microsoft.com/office/powerpoint/2010/main" val="494262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11" y="365129"/>
            <a:ext cx="11242589" cy="1325563"/>
          </a:xfrm>
        </p:spPr>
        <p:txBody>
          <a:bodyPr/>
          <a:lstStyle/>
          <a:p>
            <a:r>
              <a:rPr lang="en-US" dirty="0">
                <a:solidFill>
                  <a:srgbClr val="ED1C24"/>
                </a:solidFill>
                <a:latin typeface="Comic Sans MS"/>
                <a:cs typeface="Comic Sans MS"/>
              </a:rPr>
              <a:t>Strongly Connected Components</a:t>
            </a:r>
          </a:p>
        </p:txBody>
      </p:sp>
      <p:sp>
        <p:nvSpPr>
          <p:cNvPr id="3" name="Content Placeholder 2"/>
          <p:cNvSpPr>
            <a:spLocks noGrp="1"/>
          </p:cNvSpPr>
          <p:nvPr>
            <p:ph idx="1"/>
          </p:nvPr>
        </p:nvSpPr>
        <p:spPr/>
        <p:txBody>
          <a:bodyPr/>
          <a:lstStyle/>
          <a:p>
            <a:r>
              <a:rPr lang="en-US" dirty="0">
                <a:latin typeface="Comic Sans MS"/>
                <a:cs typeface="Comic Sans MS"/>
              </a:rPr>
              <a:t>Two sets of key edges required</a:t>
            </a:r>
          </a:p>
          <a:p>
            <a:pPr lvl="1"/>
            <a:r>
              <a:rPr lang="en-US" dirty="0">
                <a:latin typeface="Comic Sans MS"/>
                <a:cs typeface="Comic Sans MS"/>
              </a:rPr>
              <a:t>Minimum set of edges that create each component (</a:t>
            </a:r>
            <a:r>
              <a:rPr lang="en-US" dirty="0">
                <a:solidFill>
                  <a:srgbClr val="0000FF"/>
                </a:solidFill>
                <a:latin typeface="Comic Sans MS"/>
                <a:cs typeface="Comic Sans MS"/>
              </a:rPr>
              <a:t>KE 1</a:t>
            </a:r>
            <a:r>
              <a:rPr lang="en-US" dirty="0">
                <a:latin typeface="Comic Sans MS"/>
                <a:cs typeface="Comic Sans MS"/>
              </a:rPr>
              <a:t>)</a:t>
            </a:r>
          </a:p>
          <a:p>
            <a:pPr lvl="2"/>
            <a:r>
              <a:rPr lang="en-US" dirty="0">
                <a:latin typeface="Comic Sans MS"/>
                <a:cs typeface="Comic Sans MS"/>
              </a:rPr>
              <a:t>Deletion of these edges breaks SCCs</a:t>
            </a:r>
          </a:p>
          <a:p>
            <a:pPr lvl="1"/>
            <a:r>
              <a:rPr lang="en-US" dirty="0">
                <a:latin typeface="Comic Sans MS"/>
                <a:cs typeface="Comic Sans MS"/>
              </a:rPr>
              <a:t>Set of edges that connect SCC (</a:t>
            </a:r>
            <a:r>
              <a:rPr lang="en-US" dirty="0">
                <a:solidFill>
                  <a:srgbClr val="F731E4"/>
                </a:solidFill>
                <a:latin typeface="Comic Sans MS"/>
                <a:cs typeface="Comic Sans MS"/>
              </a:rPr>
              <a:t>KE 2</a:t>
            </a:r>
            <a:r>
              <a:rPr lang="en-US" dirty="0">
                <a:latin typeface="Comic Sans MS"/>
                <a:cs typeface="Comic Sans MS"/>
              </a:rPr>
              <a:t>)</a:t>
            </a:r>
          </a:p>
          <a:p>
            <a:pPr lvl="2"/>
            <a:r>
              <a:rPr lang="en-US" dirty="0">
                <a:latin typeface="Comic Sans MS"/>
                <a:cs typeface="Comic Sans MS"/>
              </a:rPr>
              <a:t>Insertion across SCC combine SCCs</a:t>
            </a:r>
          </a:p>
        </p:txBody>
      </p:sp>
      <p:grpSp>
        <p:nvGrpSpPr>
          <p:cNvPr id="4" name="Group 3"/>
          <p:cNvGrpSpPr/>
          <p:nvPr/>
        </p:nvGrpSpPr>
        <p:grpSpPr>
          <a:xfrm>
            <a:off x="2270742" y="3686185"/>
            <a:ext cx="6317812" cy="3032667"/>
            <a:chOff x="457200" y="1838011"/>
            <a:chExt cx="6317812" cy="3440917"/>
          </a:xfrm>
        </p:grpSpPr>
        <p:grpSp>
          <p:nvGrpSpPr>
            <p:cNvPr id="5" name="Group 4"/>
            <p:cNvGrpSpPr/>
            <p:nvPr/>
          </p:nvGrpSpPr>
          <p:grpSpPr>
            <a:xfrm>
              <a:off x="457200" y="1838011"/>
              <a:ext cx="6317812" cy="3440917"/>
              <a:chOff x="457200" y="1838011"/>
              <a:chExt cx="6317812" cy="3440917"/>
            </a:xfrm>
          </p:grpSpPr>
          <p:sp>
            <p:nvSpPr>
              <p:cNvPr id="19" name="Oval 18"/>
              <p:cNvSpPr/>
              <p:nvPr/>
            </p:nvSpPr>
            <p:spPr>
              <a:xfrm>
                <a:off x="1209434" y="1949971"/>
                <a:ext cx="527539" cy="508001"/>
              </a:xfrm>
              <a:prstGeom prst="ellipse">
                <a:avLst/>
              </a:prstGeom>
              <a:solidFill>
                <a:schemeClr val="accent1">
                  <a:lumMod val="75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a:t>
                </a:r>
              </a:p>
            </p:txBody>
          </p:sp>
          <p:sp>
            <p:nvSpPr>
              <p:cNvPr id="20" name="Oval 19"/>
              <p:cNvSpPr/>
              <p:nvPr/>
            </p:nvSpPr>
            <p:spPr>
              <a:xfrm>
                <a:off x="457200" y="2567388"/>
                <a:ext cx="527539" cy="508001"/>
              </a:xfrm>
              <a:prstGeom prst="ellipse">
                <a:avLst/>
              </a:prstGeom>
              <a:solidFill>
                <a:srgbClr val="3366FF"/>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2</a:t>
                </a:r>
              </a:p>
            </p:txBody>
          </p:sp>
          <p:sp>
            <p:nvSpPr>
              <p:cNvPr id="21" name="Oval 20"/>
              <p:cNvSpPr/>
              <p:nvPr/>
            </p:nvSpPr>
            <p:spPr>
              <a:xfrm>
                <a:off x="793265" y="342707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3</a:t>
                </a:r>
              </a:p>
            </p:txBody>
          </p:sp>
          <p:sp>
            <p:nvSpPr>
              <p:cNvPr id="22" name="Oval 21"/>
              <p:cNvSpPr/>
              <p:nvPr/>
            </p:nvSpPr>
            <p:spPr>
              <a:xfrm>
                <a:off x="1705710" y="3372368"/>
                <a:ext cx="527539" cy="508001"/>
              </a:xfrm>
              <a:prstGeom prst="ellipse">
                <a:avLst/>
              </a:prstGeom>
              <a:solidFill>
                <a:schemeClr val="accent3">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4</a:t>
                </a:r>
              </a:p>
            </p:txBody>
          </p:sp>
          <p:cxnSp>
            <p:nvCxnSpPr>
              <p:cNvPr id="23" name="Straight Arrow Connector 22"/>
              <p:cNvCxnSpPr/>
              <p:nvPr/>
            </p:nvCxnSpPr>
            <p:spPr>
              <a:xfrm>
                <a:off x="1736973" y="2356371"/>
                <a:ext cx="387914" cy="31276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047632" y="2993174"/>
                <a:ext cx="155407" cy="379194"/>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2" idx="2"/>
                <a:endCxn id="21" idx="6"/>
              </p:cNvCxnSpPr>
              <p:nvPr/>
            </p:nvCxnSpPr>
            <p:spPr>
              <a:xfrm flipH="1">
                <a:off x="1320804" y="3626369"/>
                <a:ext cx="384906" cy="5471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1" idx="0"/>
                <a:endCxn id="20" idx="4"/>
              </p:cNvCxnSpPr>
              <p:nvPr/>
            </p:nvCxnSpPr>
            <p:spPr>
              <a:xfrm flipH="1" flipV="1">
                <a:off x="720970" y="3075389"/>
                <a:ext cx="336065" cy="35168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0" idx="0"/>
                <a:endCxn id="19" idx="2"/>
              </p:cNvCxnSpPr>
              <p:nvPr/>
            </p:nvCxnSpPr>
            <p:spPr>
              <a:xfrm flipV="1">
                <a:off x="720970" y="2203972"/>
                <a:ext cx="488464" cy="36341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2082803" y="2536126"/>
                <a:ext cx="527539" cy="508001"/>
              </a:xfrm>
              <a:prstGeom prst="ellipse">
                <a:avLst/>
              </a:prstGeom>
              <a:solidFill>
                <a:schemeClr val="tx2">
                  <a:lumMod val="60000"/>
                  <a:lumOff val="4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5</a:t>
                </a:r>
              </a:p>
            </p:txBody>
          </p:sp>
          <p:sp>
            <p:nvSpPr>
              <p:cNvPr id="29" name="Oval 28"/>
              <p:cNvSpPr/>
              <p:nvPr/>
            </p:nvSpPr>
            <p:spPr>
              <a:xfrm>
                <a:off x="2486189" y="3680703"/>
                <a:ext cx="527539" cy="508001"/>
              </a:xfrm>
              <a:prstGeom prst="ellipse">
                <a:avLst/>
              </a:prstGeom>
              <a:solidFill>
                <a:schemeClr val="bg2">
                  <a:lumMod val="75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6</a:t>
                </a:r>
              </a:p>
            </p:txBody>
          </p:sp>
          <p:sp>
            <p:nvSpPr>
              <p:cNvPr id="30" name="Oval 29"/>
              <p:cNvSpPr/>
              <p:nvPr/>
            </p:nvSpPr>
            <p:spPr>
              <a:xfrm>
                <a:off x="3485635" y="3653360"/>
                <a:ext cx="527539" cy="508001"/>
              </a:xfrm>
              <a:prstGeom prst="ellipse">
                <a:avLst/>
              </a:prstGeom>
              <a:solidFill>
                <a:schemeClr val="tx1">
                  <a:lumMod val="25000"/>
                  <a:lumOff val="75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9</a:t>
                </a:r>
              </a:p>
            </p:txBody>
          </p:sp>
          <p:sp>
            <p:nvSpPr>
              <p:cNvPr id="31" name="Oval 30"/>
              <p:cNvSpPr/>
              <p:nvPr/>
            </p:nvSpPr>
            <p:spPr>
              <a:xfrm>
                <a:off x="2579975" y="4770927"/>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7</a:t>
                </a:r>
              </a:p>
            </p:txBody>
          </p:sp>
          <p:sp>
            <p:nvSpPr>
              <p:cNvPr id="32" name="Oval 31"/>
              <p:cNvSpPr/>
              <p:nvPr/>
            </p:nvSpPr>
            <p:spPr>
              <a:xfrm>
                <a:off x="3689737" y="4708409"/>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8</a:t>
                </a:r>
              </a:p>
            </p:txBody>
          </p:sp>
          <p:cxnSp>
            <p:nvCxnSpPr>
              <p:cNvPr id="33" name="Straight Arrow Connector 32"/>
              <p:cNvCxnSpPr>
                <a:stCxn id="29" idx="6"/>
                <a:endCxn id="30" idx="2"/>
              </p:cNvCxnSpPr>
              <p:nvPr/>
            </p:nvCxnSpPr>
            <p:spPr>
              <a:xfrm flipV="1">
                <a:off x="3013728" y="3907361"/>
                <a:ext cx="471907" cy="2734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0" idx="4"/>
              </p:cNvCxnSpPr>
              <p:nvPr/>
            </p:nvCxnSpPr>
            <p:spPr>
              <a:xfrm>
                <a:off x="3749405" y="4161361"/>
                <a:ext cx="13709" cy="578182"/>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2" idx="2"/>
                <a:endCxn id="31" idx="6"/>
              </p:cNvCxnSpPr>
              <p:nvPr/>
            </p:nvCxnSpPr>
            <p:spPr>
              <a:xfrm flipH="1">
                <a:off x="3107514" y="4962410"/>
                <a:ext cx="582223" cy="6251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1" idx="0"/>
                <a:endCxn id="29" idx="4"/>
              </p:cNvCxnSpPr>
              <p:nvPr/>
            </p:nvCxnSpPr>
            <p:spPr>
              <a:xfrm flipH="1" flipV="1">
                <a:off x="2749959" y="4188704"/>
                <a:ext cx="93786" cy="58222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4903789" y="1838011"/>
                <a:ext cx="838198" cy="508001"/>
              </a:xfrm>
              <a:prstGeom prst="ellipse">
                <a:avLst/>
              </a:prstGeom>
              <a:solidFill>
                <a:schemeClr val="accent5">
                  <a:lumMod val="75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13</a:t>
                </a:r>
              </a:p>
            </p:txBody>
          </p:sp>
          <p:sp>
            <p:nvSpPr>
              <p:cNvPr id="38" name="Oval 37"/>
              <p:cNvSpPr/>
              <p:nvPr/>
            </p:nvSpPr>
            <p:spPr>
              <a:xfrm>
                <a:off x="4151555" y="2553118"/>
                <a:ext cx="752234" cy="465191"/>
              </a:xfrm>
              <a:prstGeom prst="ellipse">
                <a:avLst/>
              </a:prstGeom>
              <a:solidFill>
                <a:srgbClr val="0080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14</a:t>
                </a:r>
              </a:p>
            </p:txBody>
          </p:sp>
          <p:sp>
            <p:nvSpPr>
              <p:cNvPr id="39" name="Oval 38"/>
              <p:cNvSpPr/>
              <p:nvPr/>
            </p:nvSpPr>
            <p:spPr>
              <a:xfrm>
                <a:off x="4487620" y="3412808"/>
                <a:ext cx="679939" cy="508001"/>
              </a:xfrm>
              <a:prstGeom prst="ellipse">
                <a:avLst/>
              </a:prstGeom>
              <a:solidFill>
                <a:schemeClr val="accent3"/>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n>
                      <a:solidFill>
                        <a:srgbClr val="000000"/>
                      </a:solidFill>
                    </a:ln>
                    <a:solidFill>
                      <a:srgbClr val="292934"/>
                    </a:solidFill>
                  </a:rPr>
                  <a:t>10</a:t>
                </a:r>
              </a:p>
            </p:txBody>
          </p:sp>
          <p:sp>
            <p:nvSpPr>
              <p:cNvPr id="40" name="Oval 39"/>
              <p:cNvSpPr/>
              <p:nvPr/>
            </p:nvSpPr>
            <p:spPr>
              <a:xfrm>
                <a:off x="5682543" y="3373610"/>
                <a:ext cx="904632" cy="508001"/>
              </a:xfrm>
              <a:prstGeom prst="ellipse">
                <a:avLst/>
              </a:prstGeom>
              <a:solidFill>
                <a:srgbClr val="8000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11</a:t>
                </a:r>
              </a:p>
            </p:txBody>
          </p:sp>
          <p:cxnSp>
            <p:nvCxnSpPr>
              <p:cNvPr id="41" name="Straight Arrow Connector 40"/>
              <p:cNvCxnSpPr>
                <a:endCxn id="46" idx="2"/>
              </p:cNvCxnSpPr>
              <p:nvPr/>
            </p:nvCxnSpPr>
            <p:spPr>
              <a:xfrm>
                <a:off x="5431328" y="2342101"/>
                <a:ext cx="602065" cy="3133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5997432" y="2610521"/>
                <a:ext cx="293953" cy="865731"/>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5049949" y="3412808"/>
                <a:ext cx="947483" cy="11359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0"/>
                <a:endCxn id="38" idx="4"/>
              </p:cNvCxnSpPr>
              <p:nvPr/>
            </p:nvCxnSpPr>
            <p:spPr>
              <a:xfrm flipH="1" flipV="1">
                <a:off x="4527672" y="3018309"/>
                <a:ext cx="299918" cy="39449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8" idx="0"/>
                <a:endCxn id="37" idx="4"/>
              </p:cNvCxnSpPr>
              <p:nvPr/>
            </p:nvCxnSpPr>
            <p:spPr>
              <a:xfrm flipV="1">
                <a:off x="4527672" y="2346012"/>
                <a:ext cx="795216" cy="20710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6033393" y="2092012"/>
                <a:ext cx="741619" cy="562852"/>
              </a:xfrm>
              <a:prstGeom prst="ellipse">
                <a:avLst/>
              </a:prstGeom>
              <a:solidFill>
                <a:srgbClr val="FF66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12</a:t>
                </a:r>
              </a:p>
            </p:txBody>
          </p:sp>
        </p:grpSp>
        <p:cxnSp>
          <p:nvCxnSpPr>
            <p:cNvPr id="6" name="Straight Arrow Connector 5"/>
            <p:cNvCxnSpPr>
              <a:stCxn id="28" idx="5"/>
              <a:endCxn id="30" idx="1"/>
            </p:cNvCxnSpPr>
            <p:nvPr/>
          </p:nvCxnSpPr>
          <p:spPr>
            <a:xfrm>
              <a:off x="2533086" y="2969732"/>
              <a:ext cx="1029805" cy="7580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2" idx="5"/>
              <a:endCxn id="29" idx="1"/>
            </p:cNvCxnSpPr>
            <p:nvPr/>
          </p:nvCxnSpPr>
          <p:spPr>
            <a:xfrm flipV="1">
              <a:off x="2155993" y="3755098"/>
              <a:ext cx="407452" cy="5087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0" idx="6"/>
              <a:endCxn id="39" idx="2"/>
            </p:cNvCxnSpPr>
            <p:nvPr/>
          </p:nvCxnSpPr>
          <p:spPr>
            <a:xfrm flipV="1">
              <a:off x="4013174" y="3666809"/>
              <a:ext cx="474446" cy="24055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58999" y="2176800"/>
              <a:ext cx="3244072" cy="6764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grpSp>
      <p:cxnSp>
        <p:nvCxnSpPr>
          <p:cNvPr id="48" name="Straight Arrow Connector 47"/>
          <p:cNvCxnSpPr>
            <a:stCxn id="39" idx="2"/>
            <a:endCxn id="28" idx="5"/>
          </p:cNvCxnSpPr>
          <p:nvPr/>
        </p:nvCxnSpPr>
        <p:spPr>
          <a:xfrm flipH="1" flipV="1">
            <a:off x="4346628" y="4683633"/>
            <a:ext cx="1954534" cy="614371"/>
          </a:xfrm>
          <a:prstGeom prst="straightConnector1">
            <a:avLst/>
          </a:prstGeom>
          <a:ln w="57150" cmpd="sng">
            <a:solidFill>
              <a:srgbClr val="660066"/>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9" name="Multiply 48"/>
          <p:cNvSpPr/>
          <p:nvPr/>
        </p:nvSpPr>
        <p:spPr>
          <a:xfrm>
            <a:off x="5429648" y="6239848"/>
            <a:ext cx="365002" cy="575321"/>
          </a:xfrm>
          <a:prstGeom prst="mathMultiply">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6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0515600" cy="1325563"/>
          </a:xfrm>
        </p:spPr>
        <p:txBody>
          <a:bodyPr/>
          <a:lstStyle/>
          <a:p>
            <a:r>
              <a:rPr lang="en-US" dirty="0">
                <a:solidFill>
                  <a:srgbClr val="ED1C24"/>
                </a:solidFill>
                <a:latin typeface="Comic Sans MS"/>
                <a:cs typeface="Comic Sans MS"/>
              </a:rPr>
              <a:t>Algorithms for Detecting SCC</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38200" y="1825625"/>
                <a:ext cx="10515600" cy="4088158"/>
              </a:xfrm>
            </p:spPr>
            <p:txBody>
              <a:bodyPr>
                <a:normAutofit/>
              </a:bodyPr>
              <a:lstStyle/>
              <a:p>
                <a:r>
                  <a:rPr lang="en-US" dirty="0" err="1">
                    <a:solidFill>
                      <a:srgbClr val="FF6600"/>
                    </a:solidFill>
                    <a:latin typeface="Comic Sans MS"/>
                    <a:cs typeface="Comic Sans MS"/>
                  </a:rPr>
                  <a:t>Tarjan’s</a:t>
                </a:r>
                <a:r>
                  <a:rPr lang="en-US" dirty="0">
                    <a:solidFill>
                      <a:srgbClr val="FF6600"/>
                    </a:solidFill>
                    <a:latin typeface="Comic Sans MS"/>
                    <a:cs typeface="Comic Sans MS"/>
                  </a:rPr>
                  <a:t> Algorithm [</a:t>
                </a:r>
                <a:r>
                  <a:rPr lang="en-US" dirty="0" err="1">
                    <a:solidFill>
                      <a:srgbClr val="FF6600"/>
                    </a:solidFill>
                    <a:latin typeface="Comic Sans MS"/>
                    <a:cs typeface="Comic Sans MS"/>
                  </a:rPr>
                  <a:t>Tarjan</a:t>
                </a:r>
                <a:r>
                  <a:rPr lang="en-US" dirty="0">
                    <a:solidFill>
                      <a:srgbClr val="FF6600"/>
                    </a:solidFill>
                    <a:latin typeface="Comic Sans MS"/>
                    <a:cs typeface="Comic Sans MS"/>
                  </a:rPr>
                  <a:t> 1972]</a:t>
                </a:r>
              </a:p>
              <a:p>
                <a:pPr lvl="1"/>
                <a:r>
                  <a:rPr lang="en-US" dirty="0">
                    <a:latin typeface="Comic Sans MS"/>
                    <a:cs typeface="Comic Sans MS"/>
                  </a:rPr>
                  <a:t>Uses DFS, thus not suitable for parallelization O(V+E)</a:t>
                </a:r>
              </a:p>
              <a:p>
                <a:pPr lvl="1"/>
                <a:endParaRPr lang="en-US" dirty="0">
                  <a:latin typeface="Comic Sans MS"/>
                  <a:cs typeface="Comic Sans MS"/>
                </a:endParaRPr>
              </a:p>
              <a:p>
                <a:r>
                  <a:rPr lang="en-US" dirty="0">
                    <a:solidFill>
                      <a:srgbClr val="FF6600"/>
                    </a:solidFill>
                    <a:latin typeface="Comic Sans MS"/>
                    <a:cs typeface="Comic Sans MS"/>
                  </a:rPr>
                  <a:t>FW-BW Algorithm [Fleischer, Hendrickson, Pinar, 2000]</a:t>
                </a:r>
              </a:p>
              <a:p>
                <a:pPr lvl="1"/>
                <a:r>
                  <a:rPr lang="en-US" dirty="0">
                    <a:latin typeface="Comic Sans MS"/>
                    <a:cs typeface="Comic Sans MS"/>
                  </a:rPr>
                  <a:t>Start with a pivot</a:t>
                </a:r>
              </a:p>
              <a:p>
                <a:pPr lvl="1"/>
                <a:r>
                  <a:rPr lang="en-US" dirty="0">
                    <a:latin typeface="Comic Sans MS"/>
                    <a:cs typeface="Comic Sans MS"/>
                  </a:rPr>
                  <a:t>Find all vertices that can be </a:t>
                </a:r>
                <a:r>
                  <a:rPr lang="en-US" b="1" dirty="0">
                    <a:latin typeface="Comic Sans MS"/>
                    <a:cs typeface="Comic Sans MS"/>
                  </a:rPr>
                  <a:t>reached</a:t>
                </a:r>
                <a:r>
                  <a:rPr lang="en-US" dirty="0">
                    <a:latin typeface="Comic Sans MS"/>
                    <a:cs typeface="Comic Sans MS"/>
                  </a:rPr>
                  <a:t> </a:t>
                </a:r>
                <a:r>
                  <a:rPr lang="en-US" b="1" dirty="0">
                    <a:latin typeface="Comic Sans MS"/>
                    <a:cs typeface="Comic Sans MS"/>
                  </a:rPr>
                  <a:t>from </a:t>
                </a:r>
                <a:r>
                  <a:rPr lang="en-US" dirty="0">
                    <a:latin typeface="Comic Sans MS"/>
                    <a:cs typeface="Comic Sans MS"/>
                  </a:rPr>
                  <a:t>the pivot (P)</a:t>
                </a:r>
              </a:p>
              <a:p>
                <a:pPr lvl="1"/>
                <a:r>
                  <a:rPr lang="en-US" dirty="0">
                    <a:latin typeface="Comic Sans MS"/>
                    <a:cs typeface="Comic Sans MS"/>
                  </a:rPr>
                  <a:t>Find all vertices that can </a:t>
                </a:r>
                <a:r>
                  <a:rPr lang="en-US" b="1" dirty="0">
                    <a:latin typeface="Comic Sans MS"/>
                    <a:cs typeface="Comic Sans MS"/>
                  </a:rPr>
                  <a:t>reach </a:t>
                </a:r>
                <a:r>
                  <a:rPr lang="en-US" dirty="0">
                    <a:latin typeface="Comic Sans MS"/>
                    <a:cs typeface="Comic Sans MS"/>
                  </a:rPr>
                  <a:t>the pivot (D)</a:t>
                </a:r>
              </a:p>
              <a:p>
                <a:pPr lvl="1"/>
                <a:r>
                  <a:rPr lang="en-US" dirty="0">
                    <a:latin typeface="Comic Sans MS"/>
                    <a:cs typeface="Comic Sans MS"/>
                  </a:rPr>
                  <a:t>The intersection of the subsets (P </a:t>
                </a:r>
                <a14:m>
                  <m:oMath xmlns:m="http://schemas.openxmlformats.org/officeDocument/2006/math">
                    <m:r>
                      <a:rPr lang="en-US" i="1" smtClean="0">
                        <a:latin typeface="Cambria Math" panose="02040503050406030204" pitchFamily="18" charset="0"/>
                        <a:ea typeface="Cambria Math" panose="02040503050406030204" pitchFamily="18" charset="0"/>
                        <a:cs typeface="Comic Sans MS"/>
                      </a:rPr>
                      <m:t>∩</m:t>
                    </m:r>
                  </m:oMath>
                </a14:m>
                <a:r>
                  <a:rPr lang="en-US" dirty="0">
                    <a:latin typeface="Comic Sans MS"/>
                    <a:cs typeface="Comic Sans MS"/>
                  </a:rPr>
                  <a:t> D) is a SCC</a:t>
                </a:r>
              </a:p>
              <a:p>
                <a:pPr lvl="1"/>
                <a:r>
                  <a:rPr lang="en-US" dirty="0">
                    <a:latin typeface="Comic Sans MS"/>
                    <a:cs typeface="Comic Sans MS"/>
                  </a:rPr>
                  <a:t>Remove and continue with the remaining graph</a:t>
                </a:r>
              </a:p>
              <a:p>
                <a:pPr lvl="1"/>
                <a:endParaRPr lang="en-US" dirty="0">
                  <a:latin typeface="Comic Sans MS"/>
                  <a:cs typeface="Comic Sans MS"/>
                </a:endParaRPr>
              </a:p>
              <a:p>
                <a:pPr lvl="1"/>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38200" y="1825625"/>
                <a:ext cx="10515600" cy="4088158"/>
              </a:xfrm>
              <a:blipFill>
                <a:blip r:embed="rId2"/>
                <a:stretch>
                  <a:fillRect l="-1217" t="-2534"/>
                </a:stretch>
              </a:blipFill>
            </p:spPr>
            <p:txBody>
              <a:bodyPr/>
              <a:lstStyle/>
              <a:p>
                <a:r>
                  <a:rPr lang="en-US">
                    <a:noFill/>
                  </a:rPr>
                  <a:t> </a:t>
                </a:r>
              </a:p>
            </p:txBody>
          </p:sp>
        </mc:Fallback>
      </mc:AlternateContent>
    </p:spTree>
    <p:extLst>
      <p:ext uri="{BB962C8B-B14F-4D97-AF65-F5344CB8AC3E}">
        <p14:creationId xmlns:p14="http://schemas.microsoft.com/office/powerpoint/2010/main" val="368552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D90B-ECA3-4D7B-B795-1CA1F08B697C}"/>
              </a:ext>
            </a:extLst>
          </p:cNvPr>
          <p:cNvSpPr>
            <a:spLocks noGrp="1"/>
          </p:cNvSpPr>
          <p:nvPr>
            <p:ph type="title"/>
          </p:nvPr>
        </p:nvSpPr>
        <p:spPr>
          <a:xfrm>
            <a:off x="0" y="0"/>
            <a:ext cx="10515600" cy="1325563"/>
          </a:xfrm>
        </p:spPr>
        <p:txBody>
          <a:bodyPr/>
          <a:lstStyle/>
          <a:p>
            <a:r>
              <a:rPr lang="en-US" dirty="0">
                <a:solidFill>
                  <a:srgbClr val="C00000"/>
                </a:solidFill>
                <a:latin typeface="Comic Sans MS" panose="030F0702030302020204" pitchFamily="66" charset="0"/>
              </a:rPr>
              <a:t>Related Work</a:t>
            </a:r>
          </a:p>
        </p:txBody>
      </p:sp>
      <p:sp>
        <p:nvSpPr>
          <p:cNvPr id="3" name="Content Placeholder 2">
            <a:extLst>
              <a:ext uri="{FF2B5EF4-FFF2-40B4-BE49-F238E27FC236}">
                <a16:creationId xmlns:a16="http://schemas.microsoft.com/office/drawing/2014/main" id="{9DC0BD1D-4873-478E-882D-112A9D647BE3}"/>
              </a:ext>
            </a:extLst>
          </p:cNvPr>
          <p:cNvSpPr>
            <a:spLocks noGrp="1"/>
          </p:cNvSpPr>
          <p:nvPr>
            <p:ph idx="1"/>
          </p:nvPr>
        </p:nvSpPr>
        <p:spPr>
          <a:xfrm>
            <a:off x="466467" y="1505340"/>
            <a:ext cx="11259065" cy="4351338"/>
          </a:xfrm>
        </p:spPr>
        <p:txBody>
          <a:bodyPr>
            <a:normAutofit/>
          </a:bodyPr>
          <a:lstStyle/>
          <a:p>
            <a:pPr marL="127000">
              <a:lnSpc>
                <a:spcPct val="100000"/>
              </a:lnSpc>
              <a:spcBef>
                <a:spcPts val="600"/>
              </a:spcBef>
              <a:buClr>
                <a:srgbClr val="000000"/>
              </a:buClr>
              <a:buSzPct val="100000"/>
            </a:pPr>
            <a:r>
              <a:rPr lang="en-US" sz="2000" dirty="0">
                <a:solidFill>
                  <a:schemeClr val="bg1">
                    <a:lumMod val="10000"/>
                  </a:schemeClr>
                </a:solidFill>
                <a:latin typeface="Comic Sans MS" panose="030F0702030302020204" pitchFamily="66" charset="0"/>
                <a:cs typeface="Comic Sans MS"/>
              </a:rPr>
              <a:t>Very few efforts on parallel update of dynamic networks (not weighted) </a:t>
            </a:r>
            <a:endParaRPr lang="en-US" sz="2000" dirty="0">
              <a:solidFill>
                <a:srgbClr val="000000"/>
              </a:solidFill>
              <a:latin typeface="Comic Sans MS" panose="030F0702030302020204" pitchFamily="66" charset="0"/>
              <a:ea typeface="Times New Roman"/>
              <a:cs typeface="Times New Roman"/>
              <a:sym typeface="Times New Roman"/>
            </a:endParaRPr>
          </a:p>
          <a:p>
            <a:pPr marL="412750" lvl="0" indent="-285750">
              <a:lnSpc>
                <a:spcPct val="100000"/>
              </a:lnSpc>
              <a:spcBef>
                <a:spcPts val="6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STINGER (Bader </a:t>
            </a:r>
            <a:r>
              <a:rPr lang="en-US" sz="2000" i="1" dirty="0">
                <a:solidFill>
                  <a:srgbClr val="000000"/>
                </a:solidFill>
                <a:latin typeface="Comic Sans MS" panose="030F0702030302020204" pitchFamily="66" charset="0"/>
                <a:ea typeface="Times New Roman"/>
                <a:cs typeface="Times New Roman"/>
                <a:sym typeface="Times New Roman"/>
              </a:rPr>
              <a:t>et. al</a:t>
            </a:r>
            <a:r>
              <a:rPr lang="en-US" sz="2000" dirty="0">
                <a:solidFill>
                  <a:srgbClr val="000000"/>
                </a:solidFill>
                <a:latin typeface="Comic Sans MS" panose="030F0702030302020204" pitchFamily="66" charset="0"/>
                <a:ea typeface="Times New Roman"/>
                <a:cs typeface="Times New Roman"/>
                <a:sym typeface="Times New Roman"/>
              </a:rPr>
              <a:t>.)</a:t>
            </a:r>
          </a:p>
          <a:p>
            <a:pPr marL="869950" lvl="1" indent="-285750">
              <a:lnSpc>
                <a:spcPct val="100000"/>
              </a:lnSpc>
              <a:spcBef>
                <a:spcPts val="500"/>
              </a:spcBef>
              <a:spcAft>
                <a:spcPts val="0"/>
              </a:spcAft>
              <a:buSzPct val="100000"/>
              <a:buFont typeface="Arial" panose="020B0604020202020204" pitchFamily="34" charset="0"/>
              <a:buChar char="•"/>
            </a:pPr>
            <a:r>
              <a:rPr lang="en-US" sz="2000" u="sng" dirty="0">
                <a:solidFill>
                  <a:srgbClr val="000000"/>
                </a:solidFill>
                <a:latin typeface="Comic Sans MS" panose="030F0702030302020204" pitchFamily="66" charset="0"/>
                <a:ea typeface="Times New Roman"/>
                <a:cs typeface="Times New Roman"/>
                <a:sym typeface="Times New Roman"/>
                <a:hlinkClick r:id="rId2"/>
              </a:rPr>
              <a:t>http://www.stingergraph.com/</a:t>
            </a:r>
          </a:p>
          <a:p>
            <a:pPr marL="869950" lvl="1" indent="-285750">
              <a:lnSpc>
                <a:spcPct val="100000"/>
              </a:lnSpc>
              <a:spcBef>
                <a:spcPts val="5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Uses multithreaded architecture</a:t>
            </a:r>
          </a:p>
          <a:p>
            <a:pPr marL="869950" lvl="1" indent="-285750" rtl="0">
              <a:lnSpc>
                <a:spcPct val="100000"/>
              </a:lnSpc>
              <a:spcBef>
                <a:spcPts val="5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Connected components, clustering coefficient, and page rank</a:t>
            </a:r>
          </a:p>
          <a:p>
            <a:pPr marL="457200" lvl="0" indent="0">
              <a:lnSpc>
                <a:spcPct val="100000"/>
              </a:lnSpc>
              <a:spcBef>
                <a:spcPts val="500"/>
              </a:spcBef>
              <a:spcAft>
                <a:spcPts val="0"/>
              </a:spcAft>
              <a:buNone/>
            </a:pPr>
            <a:endParaRPr lang="en-US" sz="2000" dirty="0">
              <a:solidFill>
                <a:srgbClr val="000000"/>
              </a:solidFill>
              <a:latin typeface="Comic Sans MS" panose="030F0702030302020204" pitchFamily="66" charset="0"/>
              <a:ea typeface="Times New Roman"/>
              <a:cs typeface="Times New Roman"/>
              <a:sym typeface="Times New Roman"/>
            </a:endParaRPr>
          </a:p>
          <a:p>
            <a:pPr marL="412750" lvl="0" indent="-285750">
              <a:lnSpc>
                <a:spcPct val="100000"/>
              </a:lnSpc>
              <a:spcBef>
                <a:spcPts val="6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PHISH (Plimpton and </a:t>
            </a:r>
            <a:r>
              <a:rPr lang="en-US" sz="2000" dirty="0" err="1">
                <a:solidFill>
                  <a:srgbClr val="000000"/>
                </a:solidFill>
                <a:latin typeface="Comic Sans MS" panose="030F0702030302020204" pitchFamily="66" charset="0"/>
                <a:ea typeface="Times New Roman"/>
                <a:cs typeface="Times New Roman"/>
                <a:sym typeface="Times New Roman"/>
              </a:rPr>
              <a:t>Shead</a:t>
            </a:r>
            <a:r>
              <a:rPr lang="en-US" sz="2000" dirty="0">
                <a:solidFill>
                  <a:srgbClr val="000000"/>
                </a:solidFill>
                <a:latin typeface="Comic Sans MS" panose="030F0702030302020204" pitchFamily="66" charset="0"/>
                <a:ea typeface="Times New Roman"/>
                <a:cs typeface="Times New Roman"/>
                <a:sym typeface="Times New Roman"/>
              </a:rPr>
              <a:t>)</a:t>
            </a:r>
          </a:p>
          <a:p>
            <a:pPr marL="869950" lvl="1" indent="-285750">
              <a:lnSpc>
                <a:spcPct val="100000"/>
              </a:lnSpc>
              <a:spcBef>
                <a:spcPts val="500"/>
              </a:spcBef>
              <a:spcAft>
                <a:spcPts val="0"/>
              </a:spcAft>
              <a:buSzPct val="100000"/>
              <a:buFont typeface="Arial" panose="020B0604020202020204" pitchFamily="34" charset="0"/>
              <a:buChar char="•"/>
            </a:pPr>
            <a:r>
              <a:rPr lang="en-US" sz="2000" u="sng" dirty="0">
                <a:solidFill>
                  <a:schemeClr val="bg1">
                    <a:lumMod val="10000"/>
                  </a:schemeClr>
                </a:solidFill>
                <a:latin typeface="Comic Sans MS" panose="030F0702030302020204" pitchFamily="66" charset="0"/>
                <a:ea typeface="Times New Roman"/>
                <a:cs typeface="Times New Roman"/>
                <a:sym typeface="Times New Roman"/>
              </a:rPr>
              <a:t>http://www.sandia.gov/~sjplimp/phish.html</a:t>
            </a:r>
          </a:p>
          <a:p>
            <a:pPr marL="869950" lvl="1" indent="-285750">
              <a:lnSpc>
                <a:spcPct val="100000"/>
              </a:lnSpc>
              <a:spcBef>
                <a:spcPts val="5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Map Reduce</a:t>
            </a:r>
          </a:p>
          <a:p>
            <a:pPr marL="869950" lvl="1" indent="-285750">
              <a:lnSpc>
                <a:spcPct val="100000"/>
              </a:lnSpc>
              <a:spcBef>
                <a:spcPts val="500"/>
              </a:spcBef>
              <a:spcAft>
                <a:spcPts val="0"/>
              </a:spcAft>
              <a:buClr>
                <a:srgbClr val="000000"/>
              </a:buClr>
              <a:buSzPct val="100000"/>
              <a:buFont typeface="Arial" panose="020B0604020202020204" pitchFamily="34" charset="0"/>
              <a:buChar char="•"/>
            </a:pPr>
            <a:r>
              <a:rPr lang="en-US" sz="2000" dirty="0">
                <a:solidFill>
                  <a:srgbClr val="000000"/>
                </a:solidFill>
                <a:latin typeface="Comic Sans MS" panose="030F0702030302020204" pitchFamily="66" charset="0"/>
                <a:ea typeface="Times New Roman"/>
                <a:cs typeface="Times New Roman"/>
                <a:sym typeface="Times New Roman"/>
              </a:rPr>
              <a:t>Connected components, and sub-graph isomorphism</a:t>
            </a:r>
          </a:p>
          <a:p>
            <a:pPr marL="457200" lvl="0" indent="0">
              <a:lnSpc>
                <a:spcPct val="100000"/>
              </a:lnSpc>
              <a:spcBef>
                <a:spcPts val="0"/>
              </a:spcBef>
              <a:buNone/>
            </a:pPr>
            <a:endParaRPr lang="en-US" sz="2000" dirty="0">
              <a:latin typeface="Comic Sans MS" panose="030F0702030302020204" pitchFamily="66" charset="0"/>
            </a:endParaRPr>
          </a:p>
          <a:p>
            <a:endParaRPr lang="en-US" sz="2000" dirty="0">
              <a:latin typeface="Comic Sans MS" panose="030F0702030302020204" pitchFamily="66" charset="0"/>
            </a:endParaRPr>
          </a:p>
        </p:txBody>
      </p:sp>
      <p:sp>
        <p:nvSpPr>
          <p:cNvPr id="4" name="Date Placeholder 3">
            <a:extLst>
              <a:ext uri="{FF2B5EF4-FFF2-40B4-BE49-F238E27FC236}">
                <a16:creationId xmlns:a16="http://schemas.microsoft.com/office/drawing/2014/main" id="{1241D942-C6FB-4B45-A8DE-E6FFDC7D1DC5}"/>
              </a:ext>
            </a:extLst>
          </p:cNvPr>
          <p:cNvSpPr>
            <a:spLocks noGrp="1"/>
          </p:cNvSpPr>
          <p:nvPr>
            <p:ph type="dt" sz="half" idx="10"/>
          </p:nvPr>
        </p:nvSpPr>
        <p:spPr/>
        <p:txBody>
          <a:bodyPr/>
          <a:lstStyle/>
          <a:p>
            <a:fld id="{84D9BAC5-3E9C-4F2D-9FA8-D6C03F55B1FC}" type="datetime1">
              <a:rPr lang="en-US" smtClean="0"/>
              <a:t>11/23/2020</a:t>
            </a:fld>
            <a:endParaRPr lang="en-US" dirty="0"/>
          </a:p>
        </p:txBody>
      </p:sp>
      <p:sp>
        <p:nvSpPr>
          <p:cNvPr id="6" name="Slide Number Placeholder 5">
            <a:extLst>
              <a:ext uri="{FF2B5EF4-FFF2-40B4-BE49-F238E27FC236}">
                <a16:creationId xmlns:a16="http://schemas.microsoft.com/office/drawing/2014/main" id="{614CF4E3-3883-4AFE-8E76-B66474BE2DF4}"/>
              </a:ext>
            </a:extLst>
          </p:cNvPr>
          <p:cNvSpPr>
            <a:spLocks noGrp="1"/>
          </p:cNvSpPr>
          <p:nvPr>
            <p:ph type="sldNum" sz="quarter" idx="12"/>
          </p:nvPr>
        </p:nvSpPr>
        <p:spPr/>
        <p:txBody>
          <a:bodyPr/>
          <a:lstStyle/>
          <a:p>
            <a:fld id="{D45BF2F6-C993-483E-8E64-9AEDD62969A1}" type="slidenum">
              <a:rPr lang="en-US" smtClean="0"/>
              <a:pPr/>
              <a:t>3</a:t>
            </a:fld>
            <a:endParaRPr lang="en-US" dirty="0"/>
          </a:p>
        </p:txBody>
      </p:sp>
    </p:spTree>
    <p:extLst>
      <p:ext uri="{BB962C8B-B14F-4D97-AF65-F5344CB8AC3E}">
        <p14:creationId xmlns:p14="http://schemas.microsoft.com/office/powerpoint/2010/main" val="3813410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8" y="47160"/>
            <a:ext cx="4534641" cy="1325563"/>
          </a:xfrm>
        </p:spPr>
        <p:txBody>
          <a:bodyPr/>
          <a:lstStyle/>
          <a:p>
            <a:r>
              <a:rPr lang="en-US" dirty="0">
                <a:solidFill>
                  <a:srgbClr val="ED1C24"/>
                </a:solidFill>
                <a:latin typeface="Comic Sans MS"/>
                <a:cs typeface="Comic Sans MS"/>
              </a:rPr>
              <a:t>SCC-Deletion</a:t>
            </a:r>
          </a:p>
        </p:txBody>
      </p:sp>
      <p:grpSp>
        <p:nvGrpSpPr>
          <p:cNvPr id="4" name="Group 3"/>
          <p:cNvGrpSpPr/>
          <p:nvPr/>
        </p:nvGrpSpPr>
        <p:grpSpPr>
          <a:xfrm>
            <a:off x="2438974" y="1802717"/>
            <a:ext cx="6317812" cy="3440917"/>
            <a:chOff x="457200" y="1838011"/>
            <a:chExt cx="6317812" cy="3440917"/>
          </a:xfrm>
        </p:grpSpPr>
        <p:grpSp>
          <p:nvGrpSpPr>
            <p:cNvPr id="5" name="Group 4"/>
            <p:cNvGrpSpPr/>
            <p:nvPr/>
          </p:nvGrpSpPr>
          <p:grpSpPr>
            <a:xfrm>
              <a:off x="457200" y="1838011"/>
              <a:ext cx="6317812" cy="3440917"/>
              <a:chOff x="457200" y="1838011"/>
              <a:chExt cx="6317812" cy="3440917"/>
            </a:xfrm>
          </p:grpSpPr>
          <p:sp>
            <p:nvSpPr>
              <p:cNvPr id="19" name="Oval 18"/>
              <p:cNvSpPr/>
              <p:nvPr/>
            </p:nvSpPr>
            <p:spPr>
              <a:xfrm>
                <a:off x="1209434" y="1949971"/>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a:t>
                </a:r>
              </a:p>
            </p:txBody>
          </p:sp>
          <p:sp>
            <p:nvSpPr>
              <p:cNvPr id="20" name="Oval 19"/>
              <p:cNvSpPr/>
              <p:nvPr/>
            </p:nvSpPr>
            <p:spPr>
              <a:xfrm>
                <a:off x="457200" y="256738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2</a:t>
                </a:r>
              </a:p>
            </p:txBody>
          </p:sp>
          <p:sp>
            <p:nvSpPr>
              <p:cNvPr id="21" name="Oval 20"/>
              <p:cNvSpPr/>
              <p:nvPr/>
            </p:nvSpPr>
            <p:spPr>
              <a:xfrm>
                <a:off x="793265" y="342707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3</a:t>
                </a:r>
              </a:p>
            </p:txBody>
          </p:sp>
          <p:sp>
            <p:nvSpPr>
              <p:cNvPr id="22" name="Oval 21"/>
              <p:cNvSpPr/>
              <p:nvPr/>
            </p:nvSpPr>
            <p:spPr>
              <a:xfrm>
                <a:off x="1705710" y="337236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4</a:t>
                </a:r>
              </a:p>
            </p:txBody>
          </p:sp>
          <p:cxnSp>
            <p:nvCxnSpPr>
              <p:cNvPr id="23" name="Straight Arrow Connector 22"/>
              <p:cNvCxnSpPr/>
              <p:nvPr/>
            </p:nvCxnSpPr>
            <p:spPr>
              <a:xfrm>
                <a:off x="1736973" y="2356371"/>
                <a:ext cx="387914" cy="31276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047632" y="2993174"/>
                <a:ext cx="155407" cy="379194"/>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2" idx="2"/>
                <a:endCxn id="21" idx="6"/>
              </p:cNvCxnSpPr>
              <p:nvPr/>
            </p:nvCxnSpPr>
            <p:spPr>
              <a:xfrm flipH="1">
                <a:off x="1320804" y="3626369"/>
                <a:ext cx="384906" cy="5471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1" idx="0"/>
                <a:endCxn id="20" idx="4"/>
              </p:cNvCxnSpPr>
              <p:nvPr/>
            </p:nvCxnSpPr>
            <p:spPr>
              <a:xfrm flipH="1" flipV="1">
                <a:off x="720970" y="3075389"/>
                <a:ext cx="336065" cy="35168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0" idx="0"/>
                <a:endCxn id="19" idx="2"/>
              </p:cNvCxnSpPr>
              <p:nvPr/>
            </p:nvCxnSpPr>
            <p:spPr>
              <a:xfrm flipV="1">
                <a:off x="720970" y="2203972"/>
                <a:ext cx="488464" cy="36341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2082803" y="2536126"/>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5</a:t>
                </a:r>
              </a:p>
            </p:txBody>
          </p:sp>
          <p:sp>
            <p:nvSpPr>
              <p:cNvPr id="29" name="Oval 28"/>
              <p:cNvSpPr/>
              <p:nvPr/>
            </p:nvSpPr>
            <p:spPr>
              <a:xfrm>
                <a:off x="2486189" y="3680703"/>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6</a:t>
                </a:r>
              </a:p>
            </p:txBody>
          </p:sp>
          <p:sp>
            <p:nvSpPr>
              <p:cNvPr id="30" name="Oval 29"/>
              <p:cNvSpPr/>
              <p:nvPr/>
            </p:nvSpPr>
            <p:spPr>
              <a:xfrm>
                <a:off x="3485635" y="3653360"/>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9</a:t>
                </a:r>
              </a:p>
            </p:txBody>
          </p:sp>
          <p:sp>
            <p:nvSpPr>
              <p:cNvPr id="31" name="Oval 30"/>
              <p:cNvSpPr/>
              <p:nvPr/>
            </p:nvSpPr>
            <p:spPr>
              <a:xfrm>
                <a:off x="2579975" y="4770927"/>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7</a:t>
                </a:r>
              </a:p>
            </p:txBody>
          </p:sp>
          <p:sp>
            <p:nvSpPr>
              <p:cNvPr id="32" name="Oval 31"/>
              <p:cNvSpPr/>
              <p:nvPr/>
            </p:nvSpPr>
            <p:spPr>
              <a:xfrm>
                <a:off x="3689737" y="4708409"/>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8</a:t>
                </a:r>
              </a:p>
            </p:txBody>
          </p:sp>
          <p:cxnSp>
            <p:nvCxnSpPr>
              <p:cNvPr id="33" name="Straight Arrow Connector 32"/>
              <p:cNvCxnSpPr>
                <a:stCxn id="29" idx="6"/>
                <a:endCxn id="30" idx="2"/>
              </p:cNvCxnSpPr>
              <p:nvPr/>
            </p:nvCxnSpPr>
            <p:spPr>
              <a:xfrm flipV="1">
                <a:off x="3013728" y="3907361"/>
                <a:ext cx="471907" cy="2734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0" idx="4"/>
              </p:cNvCxnSpPr>
              <p:nvPr/>
            </p:nvCxnSpPr>
            <p:spPr>
              <a:xfrm>
                <a:off x="3749405" y="4161361"/>
                <a:ext cx="13709" cy="578182"/>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2" idx="2"/>
                <a:endCxn id="31" idx="6"/>
              </p:cNvCxnSpPr>
              <p:nvPr/>
            </p:nvCxnSpPr>
            <p:spPr>
              <a:xfrm flipH="1">
                <a:off x="3107514" y="4962410"/>
                <a:ext cx="582223" cy="6251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1" idx="0"/>
                <a:endCxn id="29" idx="4"/>
              </p:cNvCxnSpPr>
              <p:nvPr/>
            </p:nvCxnSpPr>
            <p:spPr>
              <a:xfrm flipH="1" flipV="1">
                <a:off x="2749959" y="4188704"/>
                <a:ext cx="93786" cy="58222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4903789" y="1838011"/>
                <a:ext cx="838198" cy="508001"/>
              </a:xfrm>
              <a:prstGeom prst="ellipse">
                <a:avLst/>
              </a:prstGeom>
              <a:solidFill>
                <a:schemeClr val="accent4">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13</a:t>
                </a:r>
              </a:p>
            </p:txBody>
          </p:sp>
          <p:sp>
            <p:nvSpPr>
              <p:cNvPr id="38" name="Oval 37"/>
              <p:cNvSpPr/>
              <p:nvPr/>
            </p:nvSpPr>
            <p:spPr>
              <a:xfrm>
                <a:off x="4151555" y="2553118"/>
                <a:ext cx="752234" cy="465191"/>
              </a:xfrm>
              <a:prstGeom prst="ellipse">
                <a:avLst/>
              </a:prstGeom>
              <a:solidFill>
                <a:srgbClr val="0080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14</a:t>
                </a:r>
              </a:p>
            </p:txBody>
          </p:sp>
          <p:sp>
            <p:nvSpPr>
              <p:cNvPr id="39" name="Oval 38"/>
              <p:cNvSpPr/>
              <p:nvPr/>
            </p:nvSpPr>
            <p:spPr>
              <a:xfrm>
                <a:off x="4487620" y="3412808"/>
                <a:ext cx="679939" cy="508001"/>
              </a:xfrm>
              <a:prstGeom prst="ellipse">
                <a:avLst/>
              </a:prstGeom>
              <a:solidFill>
                <a:schemeClr val="accent2">
                  <a:lumMod val="60000"/>
                  <a:lumOff val="4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n>
                      <a:solidFill>
                        <a:srgbClr val="000000"/>
                      </a:solidFill>
                    </a:ln>
                    <a:solidFill>
                      <a:srgbClr val="292934"/>
                    </a:solidFill>
                  </a:rPr>
                  <a:t>10</a:t>
                </a:r>
              </a:p>
            </p:txBody>
          </p:sp>
          <p:sp>
            <p:nvSpPr>
              <p:cNvPr id="40" name="Oval 39"/>
              <p:cNvSpPr/>
              <p:nvPr/>
            </p:nvSpPr>
            <p:spPr>
              <a:xfrm>
                <a:off x="5682543" y="3373610"/>
                <a:ext cx="904632" cy="508001"/>
              </a:xfrm>
              <a:prstGeom prst="ellipse">
                <a:avLst/>
              </a:prstGeom>
              <a:solidFill>
                <a:srgbClr val="8000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11</a:t>
                </a:r>
              </a:p>
            </p:txBody>
          </p:sp>
          <p:cxnSp>
            <p:nvCxnSpPr>
              <p:cNvPr id="41" name="Straight Arrow Connector 40"/>
              <p:cNvCxnSpPr>
                <a:endCxn id="46" idx="2"/>
              </p:cNvCxnSpPr>
              <p:nvPr/>
            </p:nvCxnSpPr>
            <p:spPr>
              <a:xfrm>
                <a:off x="5431328" y="2342101"/>
                <a:ext cx="602065" cy="3133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5997432" y="2610521"/>
                <a:ext cx="293953" cy="865731"/>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5049949" y="3412808"/>
                <a:ext cx="947483" cy="11359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0"/>
                <a:endCxn id="38" idx="4"/>
              </p:cNvCxnSpPr>
              <p:nvPr/>
            </p:nvCxnSpPr>
            <p:spPr>
              <a:xfrm flipH="1" flipV="1">
                <a:off x="4527672" y="3018309"/>
                <a:ext cx="299918" cy="39449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8" idx="0"/>
                <a:endCxn id="37" idx="4"/>
              </p:cNvCxnSpPr>
              <p:nvPr/>
            </p:nvCxnSpPr>
            <p:spPr>
              <a:xfrm flipV="1">
                <a:off x="4527672" y="2346012"/>
                <a:ext cx="795216" cy="20710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6033393" y="2092012"/>
                <a:ext cx="741619" cy="562852"/>
              </a:xfrm>
              <a:prstGeom prst="ellipse">
                <a:avLst/>
              </a:prstGeom>
              <a:solidFill>
                <a:srgbClr val="FF66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12</a:t>
                </a:r>
              </a:p>
            </p:txBody>
          </p:sp>
        </p:grpSp>
        <p:cxnSp>
          <p:nvCxnSpPr>
            <p:cNvPr id="6" name="Straight Arrow Connector 5"/>
            <p:cNvCxnSpPr>
              <a:stCxn id="28" idx="5"/>
              <a:endCxn id="30" idx="1"/>
            </p:cNvCxnSpPr>
            <p:nvPr/>
          </p:nvCxnSpPr>
          <p:spPr>
            <a:xfrm>
              <a:off x="2533086" y="2969732"/>
              <a:ext cx="1029805" cy="7580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9" idx="0"/>
              <a:endCxn id="38" idx="3"/>
            </p:cNvCxnSpPr>
            <p:nvPr/>
          </p:nvCxnSpPr>
          <p:spPr>
            <a:xfrm flipV="1">
              <a:off x="2749959" y="2950183"/>
              <a:ext cx="1511758" cy="730520"/>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8" idx="5"/>
              <a:endCxn id="38" idx="3"/>
            </p:cNvCxnSpPr>
            <p:nvPr/>
          </p:nvCxnSpPr>
          <p:spPr>
            <a:xfrm flipV="1">
              <a:off x="2533086" y="2950183"/>
              <a:ext cx="1728631" cy="1954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7" idx="4"/>
              <a:endCxn id="39" idx="7"/>
            </p:cNvCxnSpPr>
            <p:nvPr/>
          </p:nvCxnSpPr>
          <p:spPr>
            <a:xfrm flipH="1">
              <a:off x="5067984" y="2346012"/>
              <a:ext cx="254904" cy="1141191"/>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257350" y="2346012"/>
              <a:ext cx="811971" cy="102759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39" idx="7"/>
              <a:endCxn id="46" idx="2"/>
            </p:cNvCxnSpPr>
            <p:nvPr/>
          </p:nvCxnSpPr>
          <p:spPr>
            <a:xfrm flipV="1">
              <a:off x="5067984" y="2373438"/>
              <a:ext cx="965409" cy="1113765"/>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919942" y="3856139"/>
              <a:ext cx="565693" cy="95359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21" idx="0"/>
              <a:endCxn id="19" idx="2"/>
            </p:cNvCxnSpPr>
            <p:nvPr/>
          </p:nvCxnSpPr>
          <p:spPr>
            <a:xfrm flipV="1">
              <a:off x="1057035" y="2203972"/>
              <a:ext cx="152399" cy="122310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93265" y="2680682"/>
              <a:ext cx="1254367" cy="406255"/>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2" idx="5"/>
              <a:endCxn id="29" idx="1"/>
            </p:cNvCxnSpPr>
            <p:nvPr/>
          </p:nvCxnSpPr>
          <p:spPr>
            <a:xfrm flipV="1">
              <a:off x="2155993" y="3755098"/>
              <a:ext cx="407452" cy="5087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0" idx="6"/>
              <a:endCxn id="39" idx="2"/>
            </p:cNvCxnSpPr>
            <p:nvPr/>
          </p:nvCxnSpPr>
          <p:spPr>
            <a:xfrm flipV="1">
              <a:off x="4013174" y="3666809"/>
              <a:ext cx="474446" cy="24055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58999" y="2176800"/>
              <a:ext cx="3244072" cy="6764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610342" y="2293863"/>
              <a:ext cx="2370703" cy="51850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grpSp>
      <p:sp>
        <p:nvSpPr>
          <p:cNvPr id="47" name="Multiply 46"/>
          <p:cNvSpPr/>
          <p:nvPr/>
        </p:nvSpPr>
        <p:spPr>
          <a:xfrm>
            <a:off x="2937576" y="2509157"/>
            <a:ext cx="365002" cy="575321"/>
          </a:xfrm>
          <a:prstGeom prst="mathMultiply">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ultiply 47"/>
          <p:cNvSpPr/>
          <p:nvPr/>
        </p:nvSpPr>
        <p:spPr>
          <a:xfrm>
            <a:off x="5284908" y="4701973"/>
            <a:ext cx="365002" cy="575321"/>
          </a:xfrm>
          <a:prstGeom prst="mathMultiply">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215024" y="5635965"/>
            <a:ext cx="6239611" cy="646331"/>
          </a:xfrm>
          <a:prstGeom prst="rect">
            <a:avLst/>
          </a:prstGeom>
          <a:noFill/>
        </p:spPr>
        <p:txBody>
          <a:bodyPr wrap="square" rtlCol="0">
            <a:spAutoFit/>
          </a:bodyPr>
          <a:lstStyle/>
          <a:p>
            <a:r>
              <a:rPr lang="en-US" dirty="0">
                <a:latin typeface="Comic Sans MS"/>
                <a:cs typeface="Comic Sans MS"/>
              </a:rPr>
              <a:t>Component (1,2,3,4,5) is unbroken</a:t>
            </a:r>
          </a:p>
          <a:p>
            <a:r>
              <a:rPr lang="en-US" dirty="0">
                <a:latin typeface="Comic Sans MS"/>
                <a:cs typeface="Comic Sans MS"/>
              </a:rPr>
              <a:t>Component (6,7,8,9) broken to (6,7,9) and (8</a:t>
            </a:r>
            <a:r>
              <a:rPr lang="en-US" dirty="0"/>
              <a:t>)</a:t>
            </a:r>
          </a:p>
        </p:txBody>
      </p:sp>
      <p:sp>
        <p:nvSpPr>
          <p:cNvPr id="49" name="TextBox 48">
            <a:extLst>
              <a:ext uri="{FF2B5EF4-FFF2-40B4-BE49-F238E27FC236}">
                <a16:creationId xmlns:a16="http://schemas.microsoft.com/office/drawing/2014/main" id="{D6F2A279-B081-435C-BBBC-62AF1E0AB477}"/>
              </a:ext>
            </a:extLst>
          </p:cNvPr>
          <p:cNvSpPr txBox="1"/>
          <p:nvPr/>
        </p:nvSpPr>
        <p:spPr>
          <a:xfrm>
            <a:off x="8725639" y="362439"/>
            <a:ext cx="3439253" cy="3970318"/>
          </a:xfrm>
          <a:prstGeom prst="rect">
            <a:avLst/>
          </a:prstGeom>
          <a:noFill/>
        </p:spPr>
        <p:txBody>
          <a:bodyPr wrap="square" rtlCol="0">
            <a:spAutoFit/>
          </a:bodyPr>
          <a:lstStyle/>
          <a:p>
            <a:pPr lvl="1"/>
            <a:r>
              <a:rPr lang="en-US" dirty="0">
                <a:latin typeface="Comic Sans MS"/>
                <a:cs typeface="Comic Sans MS"/>
              </a:rPr>
              <a:t>Mark the end point of the deleted edge</a:t>
            </a:r>
          </a:p>
          <a:p>
            <a:pPr lvl="1"/>
            <a:r>
              <a:rPr lang="en-US" dirty="0">
                <a:latin typeface="Comic Sans MS"/>
                <a:cs typeface="Comic Sans MS"/>
              </a:rPr>
              <a:t>Remove each node that is source/ sink (Trimming)</a:t>
            </a:r>
          </a:p>
          <a:p>
            <a:pPr lvl="1"/>
            <a:r>
              <a:rPr lang="en-US" dirty="0">
                <a:latin typeface="Comic Sans MS"/>
                <a:cs typeface="Comic Sans MS"/>
              </a:rPr>
              <a:t>Run coloring algorithm using the endpoints as pivots until</a:t>
            </a:r>
          </a:p>
          <a:p>
            <a:pPr lvl="2"/>
            <a:r>
              <a:rPr lang="en-US" dirty="0">
                <a:latin typeface="Comic Sans MS"/>
                <a:cs typeface="Comic Sans MS"/>
              </a:rPr>
              <a:t>(</a:t>
            </a:r>
            <a:r>
              <a:rPr lang="en-US" dirty="0" err="1">
                <a:latin typeface="Comic Sans MS"/>
                <a:cs typeface="Comic Sans MS"/>
              </a:rPr>
              <a:t>i</a:t>
            </a:r>
            <a:r>
              <a:rPr lang="en-US" dirty="0">
                <a:latin typeface="Comic Sans MS"/>
                <a:cs typeface="Comic Sans MS"/>
              </a:rPr>
              <a:t>)  The endpoints have the same color (SCC unbroken)</a:t>
            </a:r>
          </a:p>
          <a:p>
            <a:pPr lvl="2"/>
            <a:r>
              <a:rPr lang="en-US" dirty="0">
                <a:latin typeface="Comic Sans MS"/>
                <a:cs typeface="Comic Sans MS"/>
              </a:rPr>
              <a:t>(ii)   Components for all vertices in the SCC are found</a:t>
            </a:r>
          </a:p>
          <a:p>
            <a:endParaRPr lang="en-US" dirty="0"/>
          </a:p>
        </p:txBody>
      </p:sp>
    </p:spTree>
    <p:extLst>
      <p:ext uri="{BB962C8B-B14F-4D97-AF65-F5344CB8AC3E}">
        <p14:creationId xmlns:p14="http://schemas.microsoft.com/office/powerpoint/2010/main" val="262222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0"/>
            <a:ext cx="4929892" cy="1325563"/>
          </a:xfrm>
        </p:spPr>
        <p:txBody>
          <a:bodyPr/>
          <a:lstStyle/>
          <a:p>
            <a:r>
              <a:rPr lang="en-US" dirty="0">
                <a:solidFill>
                  <a:srgbClr val="ED1C24"/>
                </a:solidFill>
                <a:latin typeface="Comic Sans MS"/>
                <a:cs typeface="Comic Sans MS"/>
              </a:rPr>
              <a:t>SCC-Insertion</a:t>
            </a:r>
          </a:p>
        </p:txBody>
      </p:sp>
      <p:sp>
        <p:nvSpPr>
          <p:cNvPr id="3" name="TextBox 2"/>
          <p:cNvSpPr txBox="1"/>
          <p:nvPr/>
        </p:nvSpPr>
        <p:spPr>
          <a:xfrm>
            <a:off x="3501401" y="5616566"/>
            <a:ext cx="6147565" cy="1200329"/>
          </a:xfrm>
          <a:prstGeom prst="rect">
            <a:avLst/>
          </a:prstGeom>
          <a:noFill/>
        </p:spPr>
        <p:txBody>
          <a:bodyPr wrap="square" rtlCol="0">
            <a:spAutoFit/>
          </a:bodyPr>
          <a:lstStyle/>
          <a:p>
            <a:r>
              <a:rPr lang="en-US" dirty="0">
                <a:latin typeface="Comic Sans MS"/>
                <a:cs typeface="Comic Sans MS"/>
              </a:rPr>
              <a:t>Reduces to a much smaller graph</a:t>
            </a:r>
          </a:p>
          <a:p>
            <a:r>
              <a:rPr lang="en-US" dirty="0">
                <a:latin typeface="Comic Sans MS"/>
                <a:cs typeface="Comic Sans MS"/>
              </a:rPr>
              <a:t>Adding  3-7 combines {1,2,3,4,5,6,7,9)</a:t>
            </a:r>
          </a:p>
          <a:p>
            <a:r>
              <a:rPr lang="en-US" dirty="0">
                <a:latin typeface="Comic Sans MS"/>
                <a:cs typeface="Comic Sans MS"/>
              </a:rPr>
              <a:t>Adding (1-10) does not change anything</a:t>
            </a:r>
          </a:p>
          <a:p>
            <a:endParaRPr lang="en-US" dirty="0"/>
          </a:p>
        </p:txBody>
      </p:sp>
      <p:grpSp>
        <p:nvGrpSpPr>
          <p:cNvPr id="11" name="Group 10"/>
          <p:cNvGrpSpPr/>
          <p:nvPr/>
        </p:nvGrpSpPr>
        <p:grpSpPr>
          <a:xfrm>
            <a:off x="1697355" y="1657055"/>
            <a:ext cx="6317812" cy="3440917"/>
            <a:chOff x="914974" y="1802716"/>
            <a:chExt cx="6317812" cy="3440917"/>
          </a:xfrm>
        </p:grpSpPr>
        <p:grpSp>
          <p:nvGrpSpPr>
            <p:cNvPr id="4" name="Group 3"/>
            <p:cNvGrpSpPr/>
            <p:nvPr/>
          </p:nvGrpSpPr>
          <p:grpSpPr>
            <a:xfrm>
              <a:off x="914974" y="1802716"/>
              <a:ext cx="6317812" cy="3440917"/>
              <a:chOff x="457200" y="1838011"/>
              <a:chExt cx="6317812" cy="3440917"/>
            </a:xfrm>
          </p:grpSpPr>
          <p:grpSp>
            <p:nvGrpSpPr>
              <p:cNvPr id="5" name="Group 4"/>
              <p:cNvGrpSpPr/>
              <p:nvPr/>
            </p:nvGrpSpPr>
            <p:grpSpPr>
              <a:xfrm>
                <a:off x="457200" y="1838011"/>
                <a:ext cx="6317812" cy="3440917"/>
                <a:chOff x="457200" y="1838011"/>
                <a:chExt cx="6317812" cy="3440917"/>
              </a:xfrm>
            </p:grpSpPr>
            <p:sp>
              <p:nvSpPr>
                <p:cNvPr id="19" name="Oval 18"/>
                <p:cNvSpPr/>
                <p:nvPr/>
              </p:nvSpPr>
              <p:spPr>
                <a:xfrm>
                  <a:off x="1209434" y="1949971"/>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a:t>
                  </a:r>
                </a:p>
              </p:txBody>
            </p:sp>
            <p:sp>
              <p:nvSpPr>
                <p:cNvPr id="20" name="Oval 19"/>
                <p:cNvSpPr/>
                <p:nvPr/>
              </p:nvSpPr>
              <p:spPr>
                <a:xfrm>
                  <a:off x="457200" y="256738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2</a:t>
                  </a:r>
                </a:p>
              </p:txBody>
            </p:sp>
            <p:sp>
              <p:nvSpPr>
                <p:cNvPr id="21" name="Oval 20"/>
                <p:cNvSpPr/>
                <p:nvPr/>
              </p:nvSpPr>
              <p:spPr>
                <a:xfrm>
                  <a:off x="793265" y="342707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3</a:t>
                  </a:r>
                </a:p>
              </p:txBody>
            </p:sp>
            <p:sp>
              <p:nvSpPr>
                <p:cNvPr id="22" name="Oval 21"/>
                <p:cNvSpPr/>
                <p:nvPr/>
              </p:nvSpPr>
              <p:spPr>
                <a:xfrm>
                  <a:off x="1705710" y="3372368"/>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4</a:t>
                  </a:r>
                </a:p>
              </p:txBody>
            </p:sp>
            <p:sp>
              <p:nvSpPr>
                <p:cNvPr id="28" name="Oval 27"/>
                <p:cNvSpPr/>
                <p:nvPr/>
              </p:nvSpPr>
              <p:spPr>
                <a:xfrm>
                  <a:off x="2082803" y="2536126"/>
                  <a:ext cx="527539" cy="508001"/>
                </a:xfrm>
                <a:prstGeom prst="ellipse">
                  <a:avLst/>
                </a:prstGeom>
                <a:solidFill>
                  <a:srgbClr val="FFFF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5</a:t>
                  </a:r>
                </a:p>
              </p:txBody>
            </p:sp>
            <p:sp>
              <p:nvSpPr>
                <p:cNvPr id="29" name="Oval 28"/>
                <p:cNvSpPr/>
                <p:nvPr/>
              </p:nvSpPr>
              <p:spPr>
                <a:xfrm>
                  <a:off x="2486189" y="3680703"/>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6</a:t>
                  </a:r>
                </a:p>
              </p:txBody>
            </p:sp>
            <p:sp>
              <p:nvSpPr>
                <p:cNvPr id="30" name="Oval 29"/>
                <p:cNvSpPr/>
                <p:nvPr/>
              </p:nvSpPr>
              <p:spPr>
                <a:xfrm>
                  <a:off x="3485635" y="3653360"/>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9</a:t>
                  </a:r>
                </a:p>
              </p:txBody>
            </p:sp>
            <p:sp>
              <p:nvSpPr>
                <p:cNvPr id="31" name="Oval 30"/>
                <p:cNvSpPr/>
                <p:nvPr/>
              </p:nvSpPr>
              <p:spPr>
                <a:xfrm>
                  <a:off x="2579975" y="4770927"/>
                  <a:ext cx="527539" cy="508001"/>
                </a:xfrm>
                <a:prstGeom prst="ellipse">
                  <a:avLst/>
                </a:prstGeom>
                <a:solidFill>
                  <a:srgbClr val="CCFFCC"/>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7</a:t>
                  </a:r>
                </a:p>
              </p:txBody>
            </p:sp>
            <p:sp>
              <p:nvSpPr>
                <p:cNvPr id="32" name="Oval 31"/>
                <p:cNvSpPr/>
                <p:nvPr/>
              </p:nvSpPr>
              <p:spPr>
                <a:xfrm>
                  <a:off x="3689737" y="4708409"/>
                  <a:ext cx="527539" cy="508001"/>
                </a:xfrm>
                <a:prstGeom prst="ellipse">
                  <a:avLst/>
                </a:prstGeom>
                <a:solidFill>
                  <a:schemeClr val="bg2">
                    <a:lumMod val="75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8</a:t>
                  </a:r>
                </a:p>
              </p:txBody>
            </p:sp>
            <p:cxnSp>
              <p:nvCxnSpPr>
                <p:cNvPr id="34" name="Straight Arrow Connector 33"/>
                <p:cNvCxnSpPr>
                  <a:stCxn id="30" idx="4"/>
                </p:cNvCxnSpPr>
                <p:nvPr/>
              </p:nvCxnSpPr>
              <p:spPr>
                <a:xfrm>
                  <a:off x="3749405" y="4161361"/>
                  <a:ext cx="13709" cy="57818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4903789" y="1838011"/>
                  <a:ext cx="838198" cy="508001"/>
                </a:xfrm>
                <a:prstGeom prst="ellipse">
                  <a:avLst/>
                </a:prstGeom>
                <a:solidFill>
                  <a:schemeClr val="accent5">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13</a:t>
                  </a:r>
                </a:p>
              </p:txBody>
            </p:sp>
            <p:sp>
              <p:nvSpPr>
                <p:cNvPr id="38" name="Oval 37"/>
                <p:cNvSpPr/>
                <p:nvPr/>
              </p:nvSpPr>
              <p:spPr>
                <a:xfrm>
                  <a:off x="4151555" y="2553118"/>
                  <a:ext cx="752234" cy="465191"/>
                </a:xfrm>
                <a:prstGeom prst="ellipse">
                  <a:avLst/>
                </a:prstGeom>
                <a:solidFill>
                  <a:schemeClr val="accent5">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14</a:t>
                  </a:r>
                </a:p>
              </p:txBody>
            </p:sp>
            <p:sp>
              <p:nvSpPr>
                <p:cNvPr id="39" name="Oval 38"/>
                <p:cNvSpPr/>
                <p:nvPr/>
              </p:nvSpPr>
              <p:spPr>
                <a:xfrm>
                  <a:off x="4487620" y="3412808"/>
                  <a:ext cx="679939" cy="508001"/>
                </a:xfrm>
                <a:prstGeom prst="ellipse">
                  <a:avLst/>
                </a:prstGeom>
                <a:solidFill>
                  <a:schemeClr val="accent5">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n>
                        <a:solidFill>
                          <a:srgbClr val="000000"/>
                        </a:solidFill>
                      </a:ln>
                      <a:solidFill>
                        <a:srgbClr val="292934"/>
                      </a:solidFill>
                    </a:rPr>
                    <a:t>10</a:t>
                  </a:r>
                </a:p>
              </p:txBody>
            </p:sp>
            <p:sp>
              <p:nvSpPr>
                <p:cNvPr id="40" name="Oval 39"/>
                <p:cNvSpPr/>
                <p:nvPr/>
              </p:nvSpPr>
              <p:spPr>
                <a:xfrm>
                  <a:off x="5682543" y="3373610"/>
                  <a:ext cx="904632" cy="508001"/>
                </a:xfrm>
                <a:prstGeom prst="ellipse">
                  <a:avLst/>
                </a:prstGeom>
                <a:solidFill>
                  <a:schemeClr val="accent5">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11</a:t>
                  </a:r>
                </a:p>
              </p:txBody>
            </p:sp>
            <p:sp>
              <p:nvSpPr>
                <p:cNvPr id="46" name="Oval 45"/>
                <p:cNvSpPr/>
                <p:nvPr/>
              </p:nvSpPr>
              <p:spPr>
                <a:xfrm>
                  <a:off x="6033393" y="2092012"/>
                  <a:ext cx="741619" cy="562852"/>
                </a:xfrm>
                <a:prstGeom prst="ellipse">
                  <a:avLst/>
                </a:prstGeom>
                <a:solidFill>
                  <a:schemeClr val="accent5">
                    <a:lumMod val="40000"/>
                    <a:lumOff val="6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12</a:t>
                  </a:r>
                </a:p>
              </p:txBody>
            </p:sp>
          </p:grpSp>
          <p:cxnSp>
            <p:nvCxnSpPr>
              <p:cNvPr id="6" name="Straight Arrow Connector 5"/>
              <p:cNvCxnSpPr>
                <a:stCxn id="28" idx="5"/>
                <a:endCxn id="30" idx="1"/>
              </p:cNvCxnSpPr>
              <p:nvPr/>
            </p:nvCxnSpPr>
            <p:spPr>
              <a:xfrm>
                <a:off x="2533086" y="2969732"/>
                <a:ext cx="1029805" cy="7580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9" idx="0"/>
                <a:endCxn id="38" idx="3"/>
              </p:cNvCxnSpPr>
              <p:nvPr/>
            </p:nvCxnSpPr>
            <p:spPr>
              <a:xfrm flipV="1">
                <a:off x="2749959" y="2950183"/>
                <a:ext cx="1511758" cy="730520"/>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28" idx="5"/>
                <a:endCxn id="38" idx="3"/>
              </p:cNvCxnSpPr>
              <p:nvPr/>
            </p:nvCxnSpPr>
            <p:spPr>
              <a:xfrm flipV="1">
                <a:off x="2533086" y="2950183"/>
                <a:ext cx="1728631" cy="1954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2" idx="5"/>
                <a:endCxn id="29" idx="1"/>
              </p:cNvCxnSpPr>
              <p:nvPr/>
            </p:nvCxnSpPr>
            <p:spPr>
              <a:xfrm flipV="1">
                <a:off x="2155993" y="3755098"/>
                <a:ext cx="407452" cy="5087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0" idx="6"/>
                <a:endCxn id="39" idx="2"/>
              </p:cNvCxnSpPr>
              <p:nvPr/>
            </p:nvCxnSpPr>
            <p:spPr>
              <a:xfrm flipV="1">
                <a:off x="4013174" y="3666809"/>
                <a:ext cx="474446" cy="24055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58999" y="2176800"/>
                <a:ext cx="3244072" cy="6764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610342" y="2293863"/>
                <a:ext cx="2370703" cy="51850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grpSp>
        <p:cxnSp>
          <p:nvCxnSpPr>
            <p:cNvPr id="49" name="Straight Connector 48"/>
            <p:cNvCxnSpPr>
              <a:endCxn id="19" idx="5"/>
            </p:cNvCxnSpPr>
            <p:nvPr/>
          </p:nvCxnSpPr>
          <p:spPr>
            <a:xfrm flipV="1">
              <a:off x="1422976" y="2348282"/>
              <a:ext cx="694515" cy="408652"/>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1" idx="0"/>
              <a:endCxn id="19" idx="5"/>
            </p:cNvCxnSpPr>
            <p:nvPr/>
          </p:nvCxnSpPr>
          <p:spPr>
            <a:xfrm flipV="1">
              <a:off x="1514809" y="2348282"/>
              <a:ext cx="602682" cy="1043501"/>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22" idx="0"/>
              <a:endCxn id="19" idx="5"/>
            </p:cNvCxnSpPr>
            <p:nvPr/>
          </p:nvCxnSpPr>
          <p:spPr>
            <a:xfrm flipH="1" flipV="1">
              <a:off x="2117491" y="2348282"/>
              <a:ext cx="309763" cy="988791"/>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9" idx="5"/>
              <a:endCxn id="28" idx="1"/>
            </p:cNvCxnSpPr>
            <p:nvPr/>
          </p:nvCxnSpPr>
          <p:spPr>
            <a:xfrm>
              <a:off x="2117491" y="2348282"/>
              <a:ext cx="500342" cy="226944"/>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8" idx="6"/>
              <a:endCxn id="39" idx="7"/>
            </p:cNvCxnSpPr>
            <p:nvPr/>
          </p:nvCxnSpPr>
          <p:spPr>
            <a:xfrm>
              <a:off x="5361563" y="2750419"/>
              <a:ext cx="164195" cy="701489"/>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9" idx="7"/>
              <a:endCxn id="37" idx="4"/>
            </p:cNvCxnSpPr>
            <p:nvPr/>
          </p:nvCxnSpPr>
          <p:spPr>
            <a:xfrm flipV="1">
              <a:off x="5525758" y="2310717"/>
              <a:ext cx="254904" cy="1141191"/>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0" idx="0"/>
              <a:endCxn id="39" idx="7"/>
            </p:cNvCxnSpPr>
            <p:nvPr/>
          </p:nvCxnSpPr>
          <p:spPr>
            <a:xfrm flipH="1">
              <a:off x="5525758" y="3338315"/>
              <a:ext cx="1066875" cy="113593"/>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9" idx="7"/>
              <a:endCxn id="46" idx="2"/>
            </p:cNvCxnSpPr>
            <p:nvPr/>
          </p:nvCxnSpPr>
          <p:spPr>
            <a:xfrm flipV="1">
              <a:off x="5525758" y="2338143"/>
              <a:ext cx="965409" cy="1113765"/>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1" idx="0"/>
              <a:endCxn id="29" idx="5"/>
            </p:cNvCxnSpPr>
            <p:nvPr/>
          </p:nvCxnSpPr>
          <p:spPr>
            <a:xfrm flipV="1">
              <a:off x="3301519" y="4079014"/>
              <a:ext cx="92727" cy="656618"/>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9" idx="5"/>
              <a:endCxn id="30" idx="3"/>
            </p:cNvCxnSpPr>
            <p:nvPr/>
          </p:nvCxnSpPr>
          <p:spPr>
            <a:xfrm flipV="1">
              <a:off x="3394246" y="4051671"/>
              <a:ext cx="626419" cy="27343"/>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20" idx="6"/>
              <a:endCxn id="28" idx="1"/>
            </p:cNvCxnSpPr>
            <p:nvPr/>
          </p:nvCxnSpPr>
          <p:spPr>
            <a:xfrm flipV="1">
              <a:off x="1442513" y="2575226"/>
              <a:ext cx="1175320" cy="210868"/>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20" idx="6"/>
              <a:endCxn id="22" idx="0"/>
            </p:cNvCxnSpPr>
            <p:nvPr/>
          </p:nvCxnSpPr>
          <p:spPr>
            <a:xfrm>
              <a:off x="1442513" y="2786094"/>
              <a:ext cx="984741" cy="550979"/>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20" idx="6"/>
              <a:endCxn id="21" idx="0"/>
            </p:cNvCxnSpPr>
            <p:nvPr/>
          </p:nvCxnSpPr>
          <p:spPr>
            <a:xfrm>
              <a:off x="1442513" y="2786094"/>
              <a:ext cx="72296" cy="605689"/>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1" idx="0"/>
              <a:endCxn id="28" idx="1"/>
            </p:cNvCxnSpPr>
            <p:nvPr/>
          </p:nvCxnSpPr>
          <p:spPr>
            <a:xfrm flipV="1">
              <a:off x="1514809" y="2575226"/>
              <a:ext cx="1103024" cy="816557"/>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21" idx="0"/>
              <a:endCxn id="22" idx="0"/>
            </p:cNvCxnSpPr>
            <p:nvPr/>
          </p:nvCxnSpPr>
          <p:spPr>
            <a:xfrm flipV="1">
              <a:off x="1514809" y="3337073"/>
              <a:ext cx="912445" cy="54710"/>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22" idx="0"/>
            </p:cNvCxnSpPr>
            <p:nvPr/>
          </p:nvCxnSpPr>
          <p:spPr>
            <a:xfrm flipV="1">
              <a:off x="2427254" y="2575226"/>
              <a:ext cx="113323" cy="761847"/>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30" idx="3"/>
              <a:endCxn id="31" idx="0"/>
            </p:cNvCxnSpPr>
            <p:nvPr/>
          </p:nvCxnSpPr>
          <p:spPr>
            <a:xfrm flipH="1">
              <a:off x="3301519" y="4051671"/>
              <a:ext cx="719146" cy="683961"/>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37" idx="4"/>
              <a:endCxn id="40" idx="0"/>
            </p:cNvCxnSpPr>
            <p:nvPr/>
          </p:nvCxnSpPr>
          <p:spPr>
            <a:xfrm>
              <a:off x="5780662" y="2310717"/>
              <a:ext cx="811971" cy="1027598"/>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40" idx="0"/>
              <a:endCxn id="46" idx="2"/>
            </p:cNvCxnSpPr>
            <p:nvPr/>
          </p:nvCxnSpPr>
          <p:spPr>
            <a:xfrm flipH="1" flipV="1">
              <a:off x="6491167" y="2338143"/>
              <a:ext cx="101466" cy="1000172"/>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40" idx="0"/>
              <a:endCxn id="38" idx="6"/>
            </p:cNvCxnSpPr>
            <p:nvPr/>
          </p:nvCxnSpPr>
          <p:spPr>
            <a:xfrm flipH="1" flipV="1">
              <a:off x="5361563" y="2750419"/>
              <a:ext cx="1231070" cy="587896"/>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46" idx="2"/>
              <a:endCxn id="37" idx="4"/>
            </p:cNvCxnSpPr>
            <p:nvPr/>
          </p:nvCxnSpPr>
          <p:spPr>
            <a:xfrm flipH="1" flipV="1">
              <a:off x="5780662" y="2310717"/>
              <a:ext cx="710505" cy="27426"/>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46" idx="2"/>
              <a:endCxn id="38" idx="6"/>
            </p:cNvCxnSpPr>
            <p:nvPr/>
          </p:nvCxnSpPr>
          <p:spPr>
            <a:xfrm flipH="1">
              <a:off x="5361563" y="2338143"/>
              <a:ext cx="1129604" cy="412276"/>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37" idx="4"/>
              <a:endCxn id="38" idx="6"/>
            </p:cNvCxnSpPr>
            <p:nvPr/>
          </p:nvCxnSpPr>
          <p:spPr>
            <a:xfrm flipH="1">
              <a:off x="5361563" y="2310717"/>
              <a:ext cx="419099" cy="439702"/>
            </a:xfrm>
            <a:prstGeom prst="lin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31" idx="2"/>
              <a:endCxn id="21" idx="5"/>
            </p:cNvCxnSpPr>
            <p:nvPr/>
          </p:nvCxnSpPr>
          <p:spPr>
            <a:xfrm flipH="1" flipV="1">
              <a:off x="1701322" y="3825389"/>
              <a:ext cx="1336427" cy="1164244"/>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9" idx="6"/>
              <a:endCxn id="39" idx="7"/>
            </p:cNvCxnSpPr>
            <p:nvPr/>
          </p:nvCxnSpPr>
          <p:spPr>
            <a:xfrm>
              <a:off x="2194747" y="2168677"/>
              <a:ext cx="3331011" cy="1283231"/>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sp>
        <p:nvSpPr>
          <p:cNvPr id="13" name="Oval 12"/>
          <p:cNvSpPr/>
          <p:nvPr/>
        </p:nvSpPr>
        <p:spPr>
          <a:xfrm>
            <a:off x="8889335" y="4234337"/>
            <a:ext cx="437445" cy="475376"/>
          </a:xfrm>
          <a:prstGeom prst="ellipse">
            <a:avLst/>
          </a:prstGeom>
          <a:solidFill>
            <a:srgbClr val="FFFF00"/>
          </a:solid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1</a:t>
            </a:r>
          </a:p>
        </p:txBody>
      </p:sp>
      <p:sp>
        <p:nvSpPr>
          <p:cNvPr id="58" name="Oval 57"/>
          <p:cNvSpPr/>
          <p:nvPr/>
        </p:nvSpPr>
        <p:spPr>
          <a:xfrm>
            <a:off x="8240223" y="5117551"/>
            <a:ext cx="437445" cy="475376"/>
          </a:xfrm>
          <a:prstGeom prst="ellipse">
            <a:avLst/>
          </a:prstGeom>
          <a:solidFill>
            <a:srgbClr val="CCFFCC"/>
          </a:solid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rPr>
              <a:t>7</a:t>
            </a:r>
          </a:p>
        </p:txBody>
      </p:sp>
      <p:sp>
        <p:nvSpPr>
          <p:cNvPr id="60" name="Oval 59"/>
          <p:cNvSpPr/>
          <p:nvPr/>
        </p:nvSpPr>
        <p:spPr>
          <a:xfrm>
            <a:off x="9326780" y="5128893"/>
            <a:ext cx="682765" cy="475376"/>
          </a:xfrm>
          <a:prstGeom prst="ellipse">
            <a:avLst/>
          </a:prstGeom>
          <a:solidFill>
            <a:schemeClr val="accent4">
              <a:lumMod val="40000"/>
              <a:lumOff val="60000"/>
            </a:schemeClr>
          </a:solid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rPr>
              <a:t>11</a:t>
            </a:r>
          </a:p>
        </p:txBody>
      </p:sp>
      <p:sp>
        <p:nvSpPr>
          <p:cNvPr id="62" name="Oval 61"/>
          <p:cNvSpPr/>
          <p:nvPr/>
        </p:nvSpPr>
        <p:spPr>
          <a:xfrm>
            <a:off x="8937100" y="6013367"/>
            <a:ext cx="437445" cy="475376"/>
          </a:xfrm>
          <a:prstGeom prst="ellipse">
            <a:avLst/>
          </a:prstGeom>
          <a:solidFill>
            <a:schemeClr val="bg2">
              <a:lumMod val="75000"/>
            </a:schemeClr>
          </a:solid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rPr>
              <a:t>8</a:t>
            </a:r>
          </a:p>
        </p:txBody>
      </p:sp>
      <p:cxnSp>
        <p:nvCxnSpPr>
          <p:cNvPr id="23" name="Straight Arrow Connector 22"/>
          <p:cNvCxnSpPr>
            <a:stCxn id="13" idx="3"/>
            <a:endCxn id="58" idx="7"/>
          </p:cNvCxnSpPr>
          <p:nvPr/>
        </p:nvCxnSpPr>
        <p:spPr>
          <a:xfrm flipH="1">
            <a:off x="8613606" y="4640096"/>
            <a:ext cx="339791" cy="54707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6"/>
            <a:endCxn id="60" idx="0"/>
          </p:cNvCxnSpPr>
          <p:nvPr/>
        </p:nvCxnSpPr>
        <p:spPr>
          <a:xfrm>
            <a:off x="9326780" y="4472025"/>
            <a:ext cx="341383" cy="656868"/>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8" idx="5"/>
            <a:endCxn id="62" idx="1"/>
          </p:cNvCxnSpPr>
          <p:nvPr/>
        </p:nvCxnSpPr>
        <p:spPr>
          <a:xfrm>
            <a:off x="8613605" y="5523310"/>
            <a:ext cx="387556" cy="559674"/>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58" idx="6"/>
            <a:endCxn id="60" idx="2"/>
          </p:cNvCxnSpPr>
          <p:nvPr/>
        </p:nvCxnSpPr>
        <p:spPr>
          <a:xfrm>
            <a:off x="8677667" y="5355239"/>
            <a:ext cx="649112" cy="1134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8" idx="0"/>
            <a:endCxn id="13" idx="1"/>
          </p:cNvCxnSpPr>
          <p:nvPr/>
        </p:nvCxnSpPr>
        <p:spPr>
          <a:xfrm flipV="1">
            <a:off x="8458946" y="4303955"/>
            <a:ext cx="494451" cy="81359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4516C4FA-75D7-4E42-8140-533CC4E798BE}"/>
              </a:ext>
            </a:extLst>
          </p:cNvPr>
          <p:cNvCxnSpPr>
            <a:cxnSpLocks/>
          </p:cNvCxnSpPr>
          <p:nvPr/>
        </p:nvCxnSpPr>
        <p:spPr>
          <a:xfrm rot="16200000" flipH="1">
            <a:off x="7774103" y="2756097"/>
            <a:ext cx="1478271" cy="11896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63A8FAAC-2BF1-4F9D-803F-8B58CDB87DB9}"/>
              </a:ext>
            </a:extLst>
          </p:cNvPr>
          <p:cNvSpPr txBox="1"/>
          <p:nvPr/>
        </p:nvSpPr>
        <p:spPr>
          <a:xfrm>
            <a:off x="8515592" y="135266"/>
            <a:ext cx="328849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Comic Sans MS"/>
                <a:cs typeface="Comic Sans MS"/>
              </a:rPr>
              <a:t>Use the sources as pivots and run the coloring algorithm</a:t>
            </a:r>
          </a:p>
          <a:p>
            <a:pPr marL="742950" lvl="1" indent="-285750">
              <a:buFont typeface="Arial" panose="020B0604020202020204" pitchFamily="34" charset="0"/>
              <a:buChar char="•"/>
            </a:pPr>
            <a:r>
              <a:rPr lang="en-US" dirty="0">
                <a:latin typeface="Comic Sans MS"/>
                <a:cs typeface="Comic Sans MS"/>
              </a:rPr>
              <a:t>If a vertex is colored all the vertices in the component are colored</a:t>
            </a:r>
          </a:p>
          <a:p>
            <a:pPr marL="742950" lvl="1" indent="-285750">
              <a:buFont typeface="Arial" panose="020B0604020202020204" pitchFamily="34" charset="0"/>
              <a:buChar char="•"/>
            </a:pPr>
            <a:r>
              <a:rPr lang="en-US" dirty="0">
                <a:latin typeface="Comic Sans MS"/>
                <a:cs typeface="Comic Sans MS"/>
              </a:rPr>
              <a:t>Coloring within component is O(1)</a:t>
            </a:r>
          </a:p>
          <a:p>
            <a:pPr marL="742950" lvl="1" indent="-285750">
              <a:buFont typeface="Arial" panose="020B0604020202020204" pitchFamily="34" charset="0"/>
              <a:buChar char="•"/>
            </a:pPr>
            <a:r>
              <a:rPr lang="en-US" dirty="0">
                <a:latin typeface="Comic Sans MS"/>
                <a:cs typeface="Comic Sans MS"/>
              </a:rPr>
              <a:t>Potentially need to traverse only part of the graph</a:t>
            </a:r>
          </a:p>
        </p:txBody>
      </p:sp>
    </p:spTree>
    <p:extLst>
      <p:ext uri="{BB962C8B-B14F-4D97-AF65-F5344CB8AC3E}">
        <p14:creationId xmlns:p14="http://schemas.microsoft.com/office/powerpoint/2010/main" val="2834319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EDA7-1245-4EC1-B213-C683781B5533}"/>
              </a:ext>
            </a:extLst>
          </p:cNvPr>
          <p:cNvSpPr>
            <a:spLocks noGrp="1"/>
          </p:cNvSpPr>
          <p:nvPr>
            <p:ph type="title"/>
          </p:nvPr>
        </p:nvSpPr>
        <p:spPr>
          <a:xfrm>
            <a:off x="-431865" y="8164"/>
            <a:ext cx="4870174" cy="1060216"/>
          </a:xfrm>
        </p:spPr>
        <p:txBody>
          <a:bodyPr/>
          <a:lstStyle/>
          <a:p>
            <a:pPr algn="ctr"/>
            <a:r>
              <a:rPr lang="en-US" dirty="0">
                <a:solidFill>
                  <a:schemeClr val="accent2">
                    <a:lumMod val="75000"/>
                  </a:schemeClr>
                </a:solidFill>
                <a:latin typeface="Comic Sans MS" panose="030F0702030302020204" pitchFamily="66" charset="0"/>
              </a:rPr>
              <a:t>SCC Scalability </a:t>
            </a:r>
          </a:p>
        </p:txBody>
      </p:sp>
      <p:sp>
        <p:nvSpPr>
          <p:cNvPr id="4" name="Date Placeholder 3">
            <a:extLst>
              <a:ext uri="{FF2B5EF4-FFF2-40B4-BE49-F238E27FC236}">
                <a16:creationId xmlns:a16="http://schemas.microsoft.com/office/drawing/2014/main" id="{4BCC0C23-B430-48DC-BFA1-F6C545556CD0}"/>
              </a:ext>
            </a:extLst>
          </p:cNvPr>
          <p:cNvSpPr>
            <a:spLocks noGrp="1"/>
          </p:cNvSpPr>
          <p:nvPr>
            <p:ph type="dt" sz="half" idx="10"/>
          </p:nvPr>
        </p:nvSpPr>
        <p:spPr/>
        <p:txBody>
          <a:bodyPr/>
          <a:lstStyle/>
          <a:p>
            <a:fld id="{84D9BAC5-3E9C-4F2D-9FA8-D6C03F55B1FC}" type="datetime1">
              <a:rPr lang="en-US" smtClean="0"/>
              <a:t>11/19/2020</a:t>
            </a:fld>
            <a:endParaRPr lang="en-US" dirty="0"/>
          </a:p>
        </p:txBody>
      </p:sp>
      <p:sp>
        <p:nvSpPr>
          <p:cNvPr id="6" name="Slide Number Placeholder 5">
            <a:extLst>
              <a:ext uri="{FF2B5EF4-FFF2-40B4-BE49-F238E27FC236}">
                <a16:creationId xmlns:a16="http://schemas.microsoft.com/office/drawing/2014/main" id="{23F948EF-3952-456C-B690-DB1ADFD39D57}"/>
              </a:ext>
            </a:extLst>
          </p:cNvPr>
          <p:cNvSpPr>
            <a:spLocks noGrp="1"/>
          </p:cNvSpPr>
          <p:nvPr>
            <p:ph type="sldNum" sz="quarter" idx="12"/>
          </p:nvPr>
        </p:nvSpPr>
        <p:spPr/>
        <p:txBody>
          <a:bodyPr/>
          <a:lstStyle/>
          <a:p>
            <a:fld id="{D45BF2F6-C993-483E-8E64-9AEDD62969A1}" type="slidenum">
              <a:rPr lang="en-US" smtClean="0"/>
              <a:pPr/>
              <a:t>32</a:t>
            </a:fld>
            <a:endParaRPr lang="en-US" dirty="0"/>
          </a:p>
        </p:txBody>
      </p:sp>
      <p:sp>
        <p:nvSpPr>
          <p:cNvPr id="25" name="TextBox 24">
            <a:extLst>
              <a:ext uri="{FF2B5EF4-FFF2-40B4-BE49-F238E27FC236}">
                <a16:creationId xmlns:a16="http://schemas.microsoft.com/office/drawing/2014/main" id="{5C1585FC-3E51-4DA4-AC2F-FD607B1E833D}"/>
              </a:ext>
            </a:extLst>
          </p:cNvPr>
          <p:cNvSpPr txBox="1"/>
          <p:nvPr/>
        </p:nvSpPr>
        <p:spPr>
          <a:xfrm>
            <a:off x="4320501" y="153731"/>
            <a:ext cx="7661190" cy="830997"/>
          </a:xfrm>
          <a:prstGeom prst="rect">
            <a:avLst/>
          </a:prstGeom>
          <a:noFill/>
        </p:spPr>
        <p:txBody>
          <a:bodyPr wrap="square" rtlCol="0">
            <a:spAutoFit/>
          </a:bodyPr>
          <a:lstStyle/>
          <a:p>
            <a:r>
              <a:rPr lang="en-US" sz="2400" dirty="0">
                <a:latin typeface="Comic Sans MS" panose="030F0702030302020204" pitchFamily="66" charset="0"/>
              </a:rPr>
              <a:t>SCC implementation flattens around 16-32 threads for edge insertion &lt;90 % (10M changed edges)</a:t>
            </a:r>
          </a:p>
        </p:txBody>
      </p:sp>
      <p:pic>
        <p:nvPicPr>
          <p:cNvPr id="27" name="Picture 26" descr="Chart, line chart&#10;&#10;Description automatically generated">
            <a:extLst>
              <a:ext uri="{FF2B5EF4-FFF2-40B4-BE49-F238E27FC236}">
                <a16:creationId xmlns:a16="http://schemas.microsoft.com/office/drawing/2014/main" id="{4759AF91-625C-43CE-BE15-4488B62F1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3357" y="1095469"/>
            <a:ext cx="5888334" cy="2922650"/>
          </a:xfrm>
          <a:prstGeom prst="rect">
            <a:avLst/>
          </a:prstGeom>
        </p:spPr>
      </p:pic>
      <p:pic>
        <p:nvPicPr>
          <p:cNvPr id="29" name="Picture 28" descr="Chart, line chart&#10;&#10;Description automatically generated">
            <a:extLst>
              <a:ext uri="{FF2B5EF4-FFF2-40B4-BE49-F238E27FC236}">
                <a16:creationId xmlns:a16="http://schemas.microsoft.com/office/drawing/2014/main" id="{34CAE210-D803-403E-A6E6-6948C93435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68380"/>
            <a:ext cx="5949707" cy="2922650"/>
          </a:xfrm>
          <a:prstGeom prst="rect">
            <a:avLst/>
          </a:prstGeom>
        </p:spPr>
      </p:pic>
      <p:pic>
        <p:nvPicPr>
          <p:cNvPr id="31" name="Picture 30" descr="Chart, line chart, scatter chart&#10;&#10;Description automatically generated">
            <a:extLst>
              <a:ext uri="{FF2B5EF4-FFF2-40B4-BE49-F238E27FC236}">
                <a16:creationId xmlns:a16="http://schemas.microsoft.com/office/drawing/2014/main" id="{D70C52A2-9354-44F2-AA50-B65B2C410F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39" y="4146475"/>
            <a:ext cx="5736348" cy="2703361"/>
          </a:xfrm>
          <a:prstGeom prst="rect">
            <a:avLst/>
          </a:prstGeom>
        </p:spPr>
      </p:pic>
      <p:pic>
        <p:nvPicPr>
          <p:cNvPr id="33" name="Picture 32" descr="Chart, line chart&#10;&#10;Description automatically generated">
            <a:extLst>
              <a:ext uri="{FF2B5EF4-FFF2-40B4-BE49-F238E27FC236}">
                <a16:creationId xmlns:a16="http://schemas.microsoft.com/office/drawing/2014/main" id="{70F33197-A2D0-4946-9EEB-EE5691542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57" y="4128859"/>
            <a:ext cx="5952756" cy="2703361"/>
          </a:xfrm>
          <a:prstGeom prst="rect">
            <a:avLst/>
          </a:prstGeom>
        </p:spPr>
      </p:pic>
    </p:spTree>
    <p:extLst>
      <p:ext uri="{BB962C8B-B14F-4D97-AF65-F5344CB8AC3E}">
        <p14:creationId xmlns:p14="http://schemas.microsoft.com/office/powerpoint/2010/main" val="371491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313" y="47810"/>
            <a:ext cx="3976346" cy="1058394"/>
          </a:xfrm>
        </p:spPr>
        <p:txBody>
          <a:bodyPr>
            <a:normAutofit/>
          </a:bodyPr>
          <a:lstStyle/>
          <a:p>
            <a:pPr algn="ctr"/>
            <a:r>
              <a:rPr lang="en-IN" dirty="0">
                <a:solidFill>
                  <a:srgbClr val="C00000"/>
                </a:solidFill>
                <a:latin typeface="Comic Sans MS" panose="030F0702030302020204" pitchFamily="66" charset="0"/>
              </a:rPr>
              <a:t>Page Rank</a:t>
            </a:r>
          </a:p>
        </p:txBody>
      </p:sp>
      <p:sp>
        <p:nvSpPr>
          <p:cNvPr id="8" name="TextBox 7"/>
          <p:cNvSpPr txBox="1"/>
          <p:nvPr/>
        </p:nvSpPr>
        <p:spPr>
          <a:xfrm>
            <a:off x="129209" y="2716540"/>
            <a:ext cx="7494104" cy="2308324"/>
          </a:xfrm>
          <a:prstGeom prst="rect">
            <a:avLst/>
          </a:prstGeom>
          <a:noFill/>
        </p:spPr>
        <p:txBody>
          <a:bodyPr wrap="square" rtlCol="0">
            <a:spAutoFit/>
          </a:bodyPr>
          <a:lstStyle/>
          <a:p>
            <a:r>
              <a:rPr lang="en-US" sz="2400" i="1" dirty="0">
                <a:solidFill>
                  <a:srgbClr val="800000"/>
                </a:solidFill>
                <a:latin typeface="Comic Sans MS"/>
                <a:cs typeface="Comic Sans MS"/>
              </a:rPr>
              <a:t>PR</a:t>
            </a:r>
            <a:r>
              <a:rPr lang="en-US" sz="2400" dirty="0">
                <a:solidFill>
                  <a:srgbClr val="800000"/>
                </a:solidFill>
                <a:latin typeface="Comic Sans MS"/>
                <a:cs typeface="Comic Sans MS"/>
              </a:rPr>
              <a:t>(</a:t>
            </a:r>
            <a:r>
              <a:rPr lang="en-US" sz="2400" i="1" dirty="0">
                <a:solidFill>
                  <a:srgbClr val="800000"/>
                </a:solidFill>
                <a:latin typeface="Comic Sans MS"/>
                <a:cs typeface="Comic Sans MS"/>
              </a:rPr>
              <a:t>v</a:t>
            </a:r>
            <a:r>
              <a:rPr lang="en-US" sz="2400" dirty="0">
                <a:solidFill>
                  <a:srgbClr val="800000"/>
                </a:solidFill>
                <a:latin typeface="Comic Sans MS"/>
                <a:cs typeface="Comic Sans MS"/>
              </a:rPr>
              <a:t>)</a:t>
            </a:r>
            <a:r>
              <a:rPr lang="en-US" sz="2400" dirty="0">
                <a:latin typeface="Comic Sans MS"/>
                <a:cs typeface="Comic Sans MS"/>
              </a:rPr>
              <a:t>=internal deg of </a:t>
            </a:r>
            <a:r>
              <a:rPr lang="en-US" sz="2400" i="1" dirty="0">
                <a:latin typeface="Comic Sans MS"/>
                <a:cs typeface="Comic Sans MS"/>
              </a:rPr>
              <a:t>v</a:t>
            </a:r>
          </a:p>
          <a:p>
            <a:r>
              <a:rPr lang="en-US" sz="2400" i="1" dirty="0">
                <a:solidFill>
                  <a:srgbClr val="800000"/>
                </a:solidFill>
                <a:latin typeface="Comic Sans MS"/>
                <a:cs typeface="Comic Sans MS"/>
              </a:rPr>
              <a:t>d</a:t>
            </a:r>
            <a:r>
              <a:rPr lang="en-US" sz="2400" dirty="0">
                <a:latin typeface="Comic Sans MS"/>
                <a:cs typeface="Comic Sans MS"/>
              </a:rPr>
              <a:t>=probability  that any random walk from anywhere can reach the vertex</a:t>
            </a:r>
            <a:endParaRPr lang="en-US" sz="2400" i="1" dirty="0">
              <a:latin typeface="Comic Sans MS"/>
              <a:cs typeface="Comic Sans MS"/>
            </a:endParaRPr>
          </a:p>
          <a:p>
            <a:r>
              <a:rPr lang="en-US" sz="2400" i="1" dirty="0" err="1">
                <a:solidFill>
                  <a:srgbClr val="800000"/>
                </a:solidFill>
                <a:latin typeface="Comic Sans MS"/>
                <a:cs typeface="Comic Sans MS"/>
              </a:rPr>
              <a:t>OutDegree</a:t>
            </a:r>
            <a:r>
              <a:rPr lang="en-US" sz="2400" i="1" dirty="0">
                <a:solidFill>
                  <a:srgbClr val="800000"/>
                </a:solidFill>
                <a:latin typeface="Comic Sans MS"/>
                <a:cs typeface="Comic Sans MS"/>
              </a:rPr>
              <a:t> </a:t>
            </a:r>
            <a:r>
              <a:rPr lang="en-US" sz="2400" dirty="0">
                <a:solidFill>
                  <a:srgbClr val="800000"/>
                </a:solidFill>
                <a:latin typeface="Comic Sans MS"/>
                <a:cs typeface="Comic Sans MS"/>
              </a:rPr>
              <a:t>(</a:t>
            </a:r>
            <a:r>
              <a:rPr lang="en-US" sz="2400" i="1" dirty="0">
                <a:solidFill>
                  <a:srgbClr val="800000"/>
                </a:solidFill>
                <a:latin typeface="Comic Sans MS"/>
                <a:cs typeface="Comic Sans MS"/>
              </a:rPr>
              <a:t>v</a:t>
            </a:r>
            <a:r>
              <a:rPr lang="en-US" sz="2400" dirty="0">
                <a:solidFill>
                  <a:srgbClr val="800000"/>
                </a:solidFill>
                <a:latin typeface="Comic Sans MS"/>
                <a:cs typeface="Comic Sans MS"/>
              </a:rPr>
              <a:t>)</a:t>
            </a:r>
            <a:r>
              <a:rPr lang="en-US" sz="2400" dirty="0">
                <a:latin typeface="Comic Sans MS"/>
                <a:cs typeface="Comic Sans MS"/>
              </a:rPr>
              <a:t>=Outdegree </a:t>
            </a:r>
          </a:p>
          <a:p>
            <a:r>
              <a:rPr lang="en-US" sz="2400" i="1" dirty="0">
                <a:solidFill>
                  <a:srgbClr val="800000"/>
                </a:solidFill>
                <a:latin typeface="Comic Sans MS"/>
                <a:cs typeface="Comic Sans MS"/>
              </a:rPr>
              <a:t>N=</a:t>
            </a:r>
            <a:r>
              <a:rPr lang="en-US" sz="2400" i="1" dirty="0">
                <a:latin typeface="Comic Sans MS"/>
                <a:cs typeface="Comic Sans MS"/>
              </a:rPr>
              <a:t>Total number of nodes</a:t>
            </a:r>
          </a:p>
          <a:p>
            <a:endParaRPr lang="en-IN" sz="2400" dirty="0">
              <a:latin typeface="Comic Sans MS"/>
              <a:cs typeface="Comic Sans MS"/>
            </a:endParaRPr>
          </a:p>
        </p:txBody>
      </p:sp>
      <mc:AlternateContent xmlns:mc="http://schemas.openxmlformats.org/markup-compatibility/2006">
        <mc:Choice xmlns:a14="http://schemas.microsoft.com/office/drawing/2010/main" Requires="a14">
          <p:sp>
            <p:nvSpPr>
              <p:cNvPr id="9" name="Object 8"/>
              <p:cNvSpPr txBox="1"/>
              <p:nvPr/>
            </p:nvSpPr>
            <p:spPr bwMode="auto">
              <a:xfrm>
                <a:off x="203200" y="1263650"/>
                <a:ext cx="7045325" cy="1143000"/>
              </a:xfrm>
              <a:prstGeom prst="rect">
                <a:avLst/>
              </a:prstGeom>
              <a:noFill/>
              <a:ln w="25400">
                <a:solidFill>
                  <a:srgbClr val="800000"/>
                </a:solidFill>
                <a:miter lim="800000"/>
                <a:headEnd/>
                <a:tailEnd/>
              </a:ln>
            </p:spPr>
            <p:txBody>
              <a:bodyPr>
                <a:normAutofit/>
              </a:bodyPr>
              <a:lstStyle/>
              <a:p>
                <a:pPr/>
                <a:r>
                  <a:rPr lang="en-US" sz="2800" dirty="0">
                    <a:latin typeface="Comic Sans MS" panose="030F0702030302020204" pitchFamily="66" charset="0"/>
                  </a:rPr>
                  <a:t>PR(V)</a:t>
                </a:r>
                <a14:m>
                  <m:oMath xmlns:m="http://schemas.openxmlformats.org/officeDocument/2006/math">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 </m:t>
                        </m:r>
                        <m:r>
                          <a:rPr lang="en-US" sz="2800" b="0" i="1" smtClean="0">
                            <a:latin typeface="Cambria Math" panose="02040503050406030204" pitchFamily="18" charset="0"/>
                          </a:rPr>
                          <m:t>𝑑</m:t>
                        </m:r>
                        <m:r>
                          <a:rPr lang="en-US" sz="2800" b="0" i="1" smtClean="0">
                            <a:latin typeface="Cambria Math" panose="02040503050406030204" pitchFamily="18" charset="0"/>
                          </a:rPr>
                          <m:t> </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𝑑</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𝑣</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𝐺</m:t>
                        </m:r>
                      </m:sub>
                    </m:sSub>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𝑃𝑅</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𝑂𝑢𝑡𝐷𝑒𝑔𝑟𝑒𝑒</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den>
                    </m:f>
                    <m:r>
                      <a:rPr lang="en-US" sz="2800" b="0" i="1" smtClean="0">
                        <a:latin typeface="Cambria Math" panose="02040503050406030204" pitchFamily="18" charset="0"/>
                        <a:ea typeface="Cambria Math" panose="02040503050406030204" pitchFamily="18" charset="0"/>
                      </a:rPr>
                      <m:t>]</m:t>
                    </m:r>
                  </m:oMath>
                </a14:m>
                <a:endParaRPr lang="en-US" sz="2800" dirty="0">
                  <a:latin typeface="Comic Sans MS" panose="030F0702030302020204" pitchFamily="66" charset="0"/>
                </a:endParaRPr>
              </a:p>
            </p:txBody>
          </p:sp>
        </mc:Choice>
        <mc:Fallback>
          <p:sp>
            <p:nvSpPr>
              <p:cNvPr id="9" name="Object 8"/>
              <p:cNvSpPr txBox="1">
                <a:spLocks noRot="1" noChangeAspect="1" noMove="1" noResize="1" noEditPoints="1" noAdjustHandles="1" noChangeArrowheads="1" noChangeShapeType="1" noTextEdit="1"/>
              </p:cNvSpPr>
              <p:nvPr/>
            </p:nvSpPr>
            <p:spPr bwMode="auto">
              <a:xfrm>
                <a:off x="203200" y="1263650"/>
                <a:ext cx="7045325" cy="1143000"/>
              </a:xfrm>
              <a:prstGeom prst="rect">
                <a:avLst/>
              </a:prstGeom>
              <a:blipFill>
                <a:blip r:embed="rId3"/>
                <a:stretch>
                  <a:fillRect l="-1552"/>
                </a:stretch>
              </a:blipFill>
              <a:ln w="25400">
                <a:solidFill>
                  <a:srgbClr val="800000"/>
                </a:solidFill>
                <a:miter lim="800000"/>
                <a:headEnd/>
                <a:tailEnd/>
              </a:ln>
            </p:spPr>
            <p:txBody>
              <a:bodyPr/>
              <a:lstStyle/>
              <a:p>
                <a:r>
                  <a:rPr lang="en-US">
                    <a:noFill/>
                  </a:rPr>
                  <a:t> </a:t>
                </a:r>
              </a:p>
            </p:txBody>
          </p:sp>
        </mc:Fallback>
      </mc:AlternateContent>
      <p:pic>
        <p:nvPicPr>
          <p:cNvPr id="7" name="Picture 6" descr="A picture containing clock, object, drawing&#10;&#10;Description automatically generated">
            <a:extLst>
              <a:ext uri="{FF2B5EF4-FFF2-40B4-BE49-F238E27FC236}">
                <a16:creationId xmlns:a16="http://schemas.microsoft.com/office/drawing/2014/main" id="{9BDA31F0-615E-46B5-B0EC-7FBF51779A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2466" y="824845"/>
            <a:ext cx="3707026" cy="3240528"/>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B311FA5-C429-48B9-9ED5-16477555DEEB}"/>
                  </a:ext>
                </a:extLst>
              </p:cNvPr>
              <p:cNvSpPr txBox="1"/>
              <p:nvPr/>
            </p:nvSpPr>
            <p:spPr>
              <a:xfrm>
                <a:off x="1785780" y="5161057"/>
                <a:ext cx="8050199" cy="590739"/>
              </a:xfrm>
              <a:prstGeom prst="rect">
                <a:avLst/>
              </a:prstGeom>
              <a:noFill/>
            </p:spPr>
            <p:txBody>
              <a:bodyPr wrap="square" rtlCol="0">
                <a:spAutoFit/>
              </a:bodyPr>
              <a:lstStyle/>
              <a:p>
                <a:r>
                  <a:rPr lang="en-US" sz="2000" dirty="0">
                    <a:latin typeface="Comic Sans MS" panose="030F0702030302020204" pitchFamily="66" charset="0"/>
                  </a:rPr>
                  <a:t>PR(V)</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 </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𝑑</m:t>
                        </m:r>
                      </m:e>
                    </m:d>
                    <m:r>
                      <a:rPr lang="en-US" sz="2000" b="0" i="1" smtClean="0">
                        <a:latin typeface="Cambria Math" panose="02040503050406030204" pitchFamily="18" charset="0"/>
                        <a:ea typeface="Cambria Math" panose="02040503050406030204" pitchFamily="18" charset="0"/>
                      </a:rPr>
                      <m:t>×</m:t>
                    </m:r>
                  </m:oMath>
                </a14:m>
                <a:r>
                  <a:rPr lang="en-US" sz="2000" dirty="0">
                    <a:latin typeface="Comic Sans MS" panose="030F0702030302020204" pitchFamily="66" charset="0"/>
                  </a:rPr>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𝑃𝑅</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𝑃</m:t>
                            </m:r>
                          </m:e>
                        </m:d>
                      </m:num>
                      <m:den>
                        <m:r>
                          <a:rPr lang="en-US" sz="2000" b="0" i="1" dirty="0" smtClean="0">
                            <a:latin typeface="Cambria Math" panose="02040503050406030204" pitchFamily="18" charset="0"/>
                          </a:rPr>
                          <m:t>𝑂𝑢𝑡𝐷𝑒𝑔𝑟𝑒𝑒</m:t>
                        </m:r>
                        <m:r>
                          <a:rPr lang="en-US" sz="2000" b="0" i="1" dirty="0" smtClean="0">
                            <a:latin typeface="Cambria Math" panose="02040503050406030204" pitchFamily="18" charset="0"/>
                          </a:rPr>
                          <m:t>(</m:t>
                        </m:r>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den>
                    </m:f>
                    <m:r>
                      <a:rPr lang="en-US" sz="2000" i="1" dirty="0" smtClean="0">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𝑃𝑅</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𝑄</m:t>
                            </m:r>
                          </m:e>
                        </m:d>
                      </m:num>
                      <m:den>
                        <m:r>
                          <a:rPr lang="en-US" sz="2000" i="1" dirty="0">
                            <a:latin typeface="Cambria Math" panose="02040503050406030204" pitchFamily="18" charset="0"/>
                          </a:rPr>
                          <m:t>𝑂𝑢𝑡𝐷𝑒𝑔𝑟𝑒𝑒</m:t>
                        </m:r>
                        <m:r>
                          <a:rPr lang="en-US" sz="2000" i="1" dirty="0">
                            <a:latin typeface="Cambria Math" panose="02040503050406030204" pitchFamily="18" charset="0"/>
                          </a:rPr>
                          <m:t>(</m:t>
                        </m:r>
                        <m:r>
                          <a:rPr lang="en-US" sz="2000" b="0" i="1" dirty="0" smtClean="0">
                            <a:latin typeface="Cambria Math" panose="02040503050406030204" pitchFamily="18" charset="0"/>
                          </a:rPr>
                          <m:t>𝑄</m:t>
                        </m:r>
                        <m:r>
                          <a:rPr lang="en-US" sz="2000" i="1" dirty="0">
                            <a:latin typeface="Cambria Math" panose="02040503050406030204" pitchFamily="18" charset="0"/>
                          </a:rPr>
                          <m:t>)</m:t>
                        </m:r>
                      </m:den>
                    </m:f>
                  </m:oMath>
                </a14:m>
                <a:r>
                  <a:rPr lang="en-US" sz="2000" dirty="0">
                    <a:latin typeface="Comic Sans MS" panose="030F0702030302020204" pitchFamily="66" charset="0"/>
                  </a:rPr>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𝑃𝑅</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𝑀</m:t>
                            </m:r>
                          </m:e>
                        </m:d>
                      </m:num>
                      <m:den>
                        <m:r>
                          <a:rPr lang="en-US" sz="2000" i="1" dirty="0">
                            <a:latin typeface="Cambria Math" panose="02040503050406030204" pitchFamily="18" charset="0"/>
                          </a:rPr>
                          <m:t>𝑂𝑢𝑡𝐷𝑒𝑔𝑟𝑒𝑒</m:t>
                        </m:r>
                        <m:r>
                          <a:rPr lang="en-US" sz="2000" i="1" dirty="0">
                            <a:latin typeface="Cambria Math" panose="02040503050406030204" pitchFamily="18" charset="0"/>
                          </a:rPr>
                          <m:t>(</m:t>
                        </m:r>
                        <m:r>
                          <a:rPr lang="en-US" sz="2000" b="0" i="1" dirty="0" smtClean="0">
                            <a:latin typeface="Cambria Math" panose="02040503050406030204" pitchFamily="18" charset="0"/>
                          </a:rPr>
                          <m:t>𝑀</m:t>
                        </m:r>
                        <m:r>
                          <a:rPr lang="en-US" sz="2000" i="1" dirty="0">
                            <a:latin typeface="Cambria Math" panose="02040503050406030204" pitchFamily="18" charset="0"/>
                          </a:rPr>
                          <m:t>)</m:t>
                        </m:r>
                      </m:den>
                    </m:f>
                  </m:oMath>
                </a14:m>
                <a:r>
                  <a:rPr lang="en-US" sz="2000" dirty="0">
                    <a:latin typeface="Comic Sans MS" panose="030F0702030302020204" pitchFamily="66" charset="0"/>
                  </a:rPr>
                  <a:t>]</a:t>
                </a:r>
              </a:p>
            </p:txBody>
          </p:sp>
        </mc:Choice>
        <mc:Fallback>
          <p:sp>
            <p:nvSpPr>
              <p:cNvPr id="14" name="TextBox 13">
                <a:extLst>
                  <a:ext uri="{FF2B5EF4-FFF2-40B4-BE49-F238E27FC236}">
                    <a16:creationId xmlns:a16="http://schemas.microsoft.com/office/drawing/2014/main" id="{5B311FA5-C429-48B9-9ED5-16477555DEEB}"/>
                  </a:ext>
                </a:extLst>
              </p:cNvPr>
              <p:cNvSpPr txBox="1">
                <a:spLocks noRot="1" noChangeAspect="1" noMove="1" noResize="1" noEditPoints="1" noAdjustHandles="1" noChangeArrowheads="1" noChangeShapeType="1" noTextEdit="1"/>
              </p:cNvSpPr>
              <p:nvPr/>
            </p:nvSpPr>
            <p:spPr>
              <a:xfrm>
                <a:off x="1785780" y="5161057"/>
                <a:ext cx="8050199" cy="590739"/>
              </a:xfrm>
              <a:prstGeom prst="rect">
                <a:avLst/>
              </a:prstGeom>
              <a:blipFill>
                <a:blip r:embed="rId5"/>
                <a:stretch>
                  <a:fillRect l="-8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71F747A-EF1D-4C78-836D-5A71C7D80A42}"/>
              </a:ext>
            </a:extLst>
          </p:cNvPr>
          <p:cNvSpPr txBox="1"/>
          <p:nvPr/>
        </p:nvSpPr>
        <p:spPr>
          <a:xfrm>
            <a:off x="-67734" y="6478729"/>
            <a:ext cx="5168348" cy="369332"/>
          </a:xfrm>
          <a:prstGeom prst="rect">
            <a:avLst/>
          </a:prstGeom>
          <a:noFill/>
        </p:spPr>
        <p:txBody>
          <a:bodyPr wrap="square" rtlCol="0">
            <a:spAutoFit/>
          </a:bodyPr>
          <a:lstStyle/>
          <a:p>
            <a:r>
              <a:rPr lang="en-US" dirty="0"/>
              <a:t>*Assumption:- Input is a directed graph</a:t>
            </a:r>
          </a:p>
        </p:txBody>
      </p:sp>
    </p:spTree>
    <p:extLst>
      <p:ext uri="{BB962C8B-B14F-4D97-AF65-F5344CB8AC3E}">
        <p14:creationId xmlns:p14="http://schemas.microsoft.com/office/powerpoint/2010/main" val="335521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45B45-C188-49D4-A5D5-09FECF0F99EB}"/>
              </a:ext>
            </a:extLst>
          </p:cNvPr>
          <p:cNvSpPr>
            <a:spLocks noGrp="1"/>
          </p:cNvSpPr>
          <p:nvPr>
            <p:ph type="dt" sz="half" idx="10"/>
          </p:nvPr>
        </p:nvSpPr>
        <p:spPr/>
        <p:txBody>
          <a:bodyPr/>
          <a:lstStyle/>
          <a:p>
            <a:fld id="{C89882B8-881E-4F6A-8D73-DB548AE315FC}" type="datetime1">
              <a:rPr lang="en-US" smtClean="0"/>
              <a:t>11/23/2020</a:t>
            </a:fld>
            <a:endParaRPr lang="en-US" dirty="0"/>
          </a:p>
        </p:txBody>
      </p:sp>
      <p:sp>
        <p:nvSpPr>
          <p:cNvPr id="4" name="Slide Number Placeholder 3">
            <a:extLst>
              <a:ext uri="{FF2B5EF4-FFF2-40B4-BE49-F238E27FC236}">
                <a16:creationId xmlns:a16="http://schemas.microsoft.com/office/drawing/2014/main" id="{D6EEE687-4DDE-403A-92C3-B9209FD89C75}"/>
              </a:ext>
            </a:extLst>
          </p:cNvPr>
          <p:cNvSpPr>
            <a:spLocks noGrp="1"/>
          </p:cNvSpPr>
          <p:nvPr>
            <p:ph type="sldNum" sz="quarter" idx="12"/>
          </p:nvPr>
        </p:nvSpPr>
        <p:spPr/>
        <p:txBody>
          <a:bodyPr/>
          <a:lstStyle/>
          <a:p>
            <a:fld id="{D45BF2F6-C993-483E-8E64-9AEDD62969A1}" type="slidenum">
              <a:rPr lang="en-US" smtClean="0"/>
              <a:pPr/>
              <a:t>34</a:t>
            </a:fld>
            <a:endParaRPr lang="en-US" dirty="0"/>
          </a:p>
        </p:txBody>
      </p:sp>
      <p:sp>
        <p:nvSpPr>
          <p:cNvPr id="5" name="TextBox 4">
            <a:extLst>
              <a:ext uri="{FF2B5EF4-FFF2-40B4-BE49-F238E27FC236}">
                <a16:creationId xmlns:a16="http://schemas.microsoft.com/office/drawing/2014/main" id="{0CA65309-A71F-4A13-993B-D801930AEB8D}"/>
              </a:ext>
            </a:extLst>
          </p:cNvPr>
          <p:cNvSpPr txBox="1"/>
          <p:nvPr/>
        </p:nvSpPr>
        <p:spPr>
          <a:xfrm>
            <a:off x="78435" y="12357"/>
            <a:ext cx="6705600" cy="646331"/>
          </a:xfrm>
          <a:prstGeom prst="rect">
            <a:avLst/>
          </a:prstGeom>
          <a:noFill/>
        </p:spPr>
        <p:txBody>
          <a:bodyPr wrap="square" rtlCol="0">
            <a:spAutoFit/>
          </a:bodyPr>
          <a:lstStyle/>
          <a:p>
            <a:r>
              <a:rPr lang="en-US" sz="3600" dirty="0">
                <a:solidFill>
                  <a:srgbClr val="C00000"/>
                </a:solidFill>
                <a:latin typeface="Comic Sans MS" panose="030F0702030302020204" pitchFamily="66" charset="0"/>
              </a:rPr>
              <a:t>Page Rank Scalability</a:t>
            </a:r>
          </a:p>
        </p:txBody>
      </p:sp>
      <p:pic>
        <p:nvPicPr>
          <p:cNvPr id="7" name="Picture 6" descr="Chart, line chart&#10;&#10;Description automatically generated">
            <a:extLst>
              <a:ext uri="{FF2B5EF4-FFF2-40B4-BE49-F238E27FC236}">
                <a16:creationId xmlns:a16="http://schemas.microsoft.com/office/drawing/2014/main" id="{4162D23A-6756-4F6A-9071-7010B2CC1A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5" y="905411"/>
            <a:ext cx="4062509" cy="2589604"/>
          </a:xfrm>
          <a:prstGeom prst="rect">
            <a:avLst/>
          </a:prstGeom>
        </p:spPr>
      </p:pic>
      <p:pic>
        <p:nvPicPr>
          <p:cNvPr id="9" name="Picture 8" descr="Chart, line chart&#10;&#10;Description automatically generated">
            <a:extLst>
              <a:ext uri="{FF2B5EF4-FFF2-40B4-BE49-F238E27FC236}">
                <a16:creationId xmlns:a16="http://schemas.microsoft.com/office/drawing/2014/main" id="{F802F7BF-5E29-4E21-8E57-C1C92F8F87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693" y="905411"/>
            <a:ext cx="3833905" cy="2589604"/>
          </a:xfrm>
          <a:prstGeom prst="rect">
            <a:avLst/>
          </a:prstGeom>
        </p:spPr>
      </p:pic>
      <p:pic>
        <p:nvPicPr>
          <p:cNvPr id="11" name="Picture 10" descr="Chart, line chart&#10;&#10;Description automatically generated">
            <a:extLst>
              <a:ext uri="{FF2B5EF4-FFF2-40B4-BE49-F238E27FC236}">
                <a16:creationId xmlns:a16="http://schemas.microsoft.com/office/drawing/2014/main" id="{09D368A5-A5CA-4ABA-A322-0A948E980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4345" y="905411"/>
            <a:ext cx="3635789" cy="2589604"/>
          </a:xfrm>
          <a:prstGeom prst="rect">
            <a:avLst/>
          </a:prstGeom>
        </p:spPr>
      </p:pic>
      <p:pic>
        <p:nvPicPr>
          <p:cNvPr id="13" name="Picture 12" descr="Chart, line chart&#10;&#10;Description automatically generated">
            <a:extLst>
              <a:ext uri="{FF2B5EF4-FFF2-40B4-BE49-F238E27FC236}">
                <a16:creationId xmlns:a16="http://schemas.microsoft.com/office/drawing/2014/main" id="{62D1F185-7D71-442E-90A2-622EDEDD61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90" y="3717342"/>
            <a:ext cx="4088655" cy="2459912"/>
          </a:xfrm>
          <a:prstGeom prst="rect">
            <a:avLst/>
          </a:prstGeom>
        </p:spPr>
      </p:pic>
      <p:pic>
        <p:nvPicPr>
          <p:cNvPr id="15" name="Picture 14" descr="Chart, line chart&#10;&#10;Description automatically generated">
            <a:extLst>
              <a:ext uri="{FF2B5EF4-FFF2-40B4-BE49-F238E27FC236}">
                <a16:creationId xmlns:a16="http://schemas.microsoft.com/office/drawing/2014/main" id="{66740229-919E-4A35-B7DC-7EED482E40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5693" y="3717342"/>
            <a:ext cx="3833904" cy="2589601"/>
          </a:xfrm>
          <a:prstGeom prst="rect">
            <a:avLst/>
          </a:prstGeom>
        </p:spPr>
      </p:pic>
      <p:pic>
        <p:nvPicPr>
          <p:cNvPr id="17" name="Picture 16" descr="Chart, line chart&#10;&#10;Description automatically generated">
            <a:extLst>
              <a:ext uri="{FF2B5EF4-FFF2-40B4-BE49-F238E27FC236}">
                <a16:creationId xmlns:a16="http://schemas.microsoft.com/office/drawing/2014/main" id="{3839846A-0DA6-4672-9BA0-552E5D5042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84345" y="3673012"/>
            <a:ext cx="3707655" cy="2633930"/>
          </a:xfrm>
          <a:prstGeom prst="rect">
            <a:avLst/>
          </a:prstGeom>
        </p:spPr>
      </p:pic>
      <p:sp>
        <p:nvSpPr>
          <p:cNvPr id="19" name="TextBox 18">
            <a:extLst>
              <a:ext uri="{FF2B5EF4-FFF2-40B4-BE49-F238E27FC236}">
                <a16:creationId xmlns:a16="http://schemas.microsoft.com/office/drawing/2014/main" id="{2FD1584A-0D12-4629-8A38-4A2EFD922920}"/>
              </a:ext>
            </a:extLst>
          </p:cNvPr>
          <p:cNvSpPr txBox="1"/>
          <p:nvPr/>
        </p:nvSpPr>
        <p:spPr>
          <a:xfrm>
            <a:off x="4791771" y="50297"/>
            <a:ext cx="7030995" cy="830997"/>
          </a:xfrm>
          <a:prstGeom prst="rect">
            <a:avLst/>
          </a:prstGeom>
          <a:noFill/>
        </p:spPr>
        <p:txBody>
          <a:bodyPr wrap="square" rtlCol="0">
            <a:spAutoFit/>
          </a:bodyPr>
          <a:lstStyle/>
          <a:p>
            <a:r>
              <a:rPr lang="en-US" sz="2400" dirty="0">
                <a:latin typeface="Comic Sans MS" panose="030F0702030302020204" pitchFamily="66" charset="0"/>
              </a:rPr>
              <a:t> PR implementation flattens around 16 threads for all cases (Baseline condition)</a:t>
            </a:r>
          </a:p>
        </p:txBody>
      </p:sp>
    </p:spTree>
    <p:extLst>
      <p:ext uri="{BB962C8B-B14F-4D97-AF65-F5344CB8AC3E}">
        <p14:creationId xmlns:p14="http://schemas.microsoft.com/office/powerpoint/2010/main" val="2839210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1B71-015B-4F91-A2D0-87ED79AABD32}"/>
              </a:ext>
            </a:extLst>
          </p:cNvPr>
          <p:cNvSpPr>
            <a:spLocks noGrp="1"/>
          </p:cNvSpPr>
          <p:nvPr>
            <p:ph type="title"/>
          </p:nvPr>
        </p:nvSpPr>
        <p:spPr>
          <a:xfrm>
            <a:off x="183291" y="136521"/>
            <a:ext cx="11913973" cy="1325563"/>
          </a:xfrm>
        </p:spPr>
        <p:txBody>
          <a:bodyPr/>
          <a:lstStyle/>
          <a:p>
            <a:r>
              <a:rPr lang="en-US" dirty="0">
                <a:solidFill>
                  <a:srgbClr val="ED1C24"/>
                </a:solidFill>
                <a:latin typeface="Comic Sans MS" panose="030F0702030302020204" pitchFamily="66" charset="0"/>
              </a:rPr>
              <a:t>Adaptive vs </a:t>
            </a:r>
            <a:r>
              <a:rPr lang="en-US" dirty="0" err="1">
                <a:solidFill>
                  <a:srgbClr val="ED1C24"/>
                </a:solidFill>
                <a:latin typeface="Comic Sans MS" panose="030F0702030302020204" pitchFamily="66" charset="0"/>
              </a:rPr>
              <a:t>Recomputation</a:t>
            </a:r>
            <a:r>
              <a:rPr lang="en-US" dirty="0">
                <a:solidFill>
                  <a:srgbClr val="ED1C24"/>
                </a:solidFill>
                <a:latin typeface="Comic Sans MS" panose="030F0702030302020204" pitchFamily="66" charset="0"/>
              </a:rPr>
              <a:t> </a:t>
            </a:r>
            <a:br>
              <a:rPr lang="en-US" dirty="0">
                <a:solidFill>
                  <a:srgbClr val="ED1C24"/>
                </a:solidFill>
                <a:latin typeface="Comic Sans MS" panose="030F0702030302020204" pitchFamily="66" charset="0"/>
              </a:rPr>
            </a:br>
            <a:r>
              <a:rPr lang="en-US" dirty="0">
                <a:solidFill>
                  <a:srgbClr val="ED1C24"/>
                </a:solidFill>
                <a:latin typeface="Comic Sans MS" panose="030F0702030302020204" pitchFamily="66" charset="0"/>
              </a:rPr>
              <a:t>(Batches:-15, Recompute:-80%)</a:t>
            </a:r>
          </a:p>
        </p:txBody>
      </p:sp>
      <p:sp>
        <p:nvSpPr>
          <p:cNvPr id="4" name="Date Placeholder 3">
            <a:extLst>
              <a:ext uri="{FF2B5EF4-FFF2-40B4-BE49-F238E27FC236}">
                <a16:creationId xmlns:a16="http://schemas.microsoft.com/office/drawing/2014/main" id="{A91CEA46-1B76-40BB-B788-15BA5340F354}"/>
              </a:ext>
            </a:extLst>
          </p:cNvPr>
          <p:cNvSpPr>
            <a:spLocks noGrp="1"/>
          </p:cNvSpPr>
          <p:nvPr>
            <p:ph type="dt" sz="half" idx="10"/>
          </p:nvPr>
        </p:nvSpPr>
        <p:spPr/>
        <p:txBody>
          <a:bodyPr/>
          <a:lstStyle/>
          <a:p>
            <a:fld id="{84D9BAC5-3E9C-4F2D-9FA8-D6C03F55B1FC}" type="datetime1">
              <a:rPr lang="en-US" smtClean="0"/>
              <a:t>11/19/2020</a:t>
            </a:fld>
            <a:endParaRPr lang="en-US" dirty="0"/>
          </a:p>
        </p:txBody>
      </p:sp>
      <p:sp>
        <p:nvSpPr>
          <p:cNvPr id="6" name="Slide Number Placeholder 5">
            <a:extLst>
              <a:ext uri="{FF2B5EF4-FFF2-40B4-BE49-F238E27FC236}">
                <a16:creationId xmlns:a16="http://schemas.microsoft.com/office/drawing/2014/main" id="{CC7AFDA6-A50E-4ECF-BF37-867E3B6C2A13}"/>
              </a:ext>
            </a:extLst>
          </p:cNvPr>
          <p:cNvSpPr>
            <a:spLocks noGrp="1"/>
          </p:cNvSpPr>
          <p:nvPr>
            <p:ph type="sldNum" sz="quarter" idx="12"/>
          </p:nvPr>
        </p:nvSpPr>
        <p:spPr/>
        <p:txBody>
          <a:bodyPr/>
          <a:lstStyle/>
          <a:p>
            <a:fld id="{D45BF2F6-C993-483E-8E64-9AEDD62969A1}" type="slidenum">
              <a:rPr lang="en-US" smtClean="0"/>
              <a:pPr/>
              <a:t>35</a:t>
            </a:fld>
            <a:endParaRPr lang="en-US" dirty="0"/>
          </a:p>
        </p:txBody>
      </p:sp>
      <p:sp>
        <p:nvSpPr>
          <p:cNvPr id="13" name="TextBox 12">
            <a:extLst>
              <a:ext uri="{FF2B5EF4-FFF2-40B4-BE49-F238E27FC236}">
                <a16:creationId xmlns:a16="http://schemas.microsoft.com/office/drawing/2014/main" id="{DF96D4FC-54FA-4693-83E3-15B262B31B0E}"/>
              </a:ext>
            </a:extLst>
          </p:cNvPr>
          <p:cNvSpPr txBox="1"/>
          <p:nvPr/>
        </p:nvSpPr>
        <p:spPr>
          <a:xfrm>
            <a:off x="838200" y="6171688"/>
            <a:ext cx="11652421" cy="369332"/>
          </a:xfrm>
          <a:prstGeom prst="rect">
            <a:avLst/>
          </a:prstGeom>
          <a:noFill/>
        </p:spPr>
        <p:txBody>
          <a:bodyPr wrap="square" rtlCol="0">
            <a:spAutoFit/>
          </a:bodyPr>
          <a:lstStyle/>
          <a:p>
            <a:r>
              <a:rPr lang="en-US" dirty="0">
                <a:latin typeface="Comic Sans MS" panose="030F0702030302020204" pitchFamily="66" charset="0"/>
              </a:rPr>
              <a:t>Adaptive Implementation performs well in most cases except for lower thread counts</a:t>
            </a:r>
          </a:p>
        </p:txBody>
      </p:sp>
      <p:pic>
        <p:nvPicPr>
          <p:cNvPr id="31" name="Content Placeholder 30" descr="Chart, bar chart&#10;&#10;Description automatically generated">
            <a:extLst>
              <a:ext uri="{FF2B5EF4-FFF2-40B4-BE49-F238E27FC236}">
                <a16:creationId xmlns:a16="http://schemas.microsoft.com/office/drawing/2014/main" id="{E36ED9A1-79B9-42E6-A3F3-57FEFEAC862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3291" y="1611925"/>
            <a:ext cx="6014309" cy="4559763"/>
          </a:xfrm>
        </p:spPr>
      </p:pic>
      <p:pic>
        <p:nvPicPr>
          <p:cNvPr id="33" name="Content Placeholder 32" descr="Chart&#10;&#10;Description automatically generated">
            <a:extLst>
              <a:ext uri="{FF2B5EF4-FFF2-40B4-BE49-F238E27FC236}">
                <a16:creationId xmlns:a16="http://schemas.microsoft.com/office/drawing/2014/main" id="{4C1424D8-4081-4508-BF6E-A9CE49B89DF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1611925"/>
            <a:ext cx="5811109" cy="4559763"/>
          </a:xfrm>
        </p:spPr>
      </p:pic>
    </p:spTree>
    <p:extLst>
      <p:ext uri="{BB962C8B-B14F-4D97-AF65-F5344CB8AC3E}">
        <p14:creationId xmlns:p14="http://schemas.microsoft.com/office/powerpoint/2010/main" val="2722092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F88D-FAD0-4E2F-8DE8-287C04BE0B1A}"/>
              </a:ext>
            </a:extLst>
          </p:cNvPr>
          <p:cNvSpPr>
            <a:spLocks noGrp="1"/>
          </p:cNvSpPr>
          <p:nvPr>
            <p:ph type="title"/>
          </p:nvPr>
        </p:nvSpPr>
        <p:spPr>
          <a:xfrm>
            <a:off x="0" y="2453"/>
            <a:ext cx="12059478" cy="1375259"/>
          </a:xfrm>
        </p:spPr>
        <p:txBody>
          <a:bodyPr>
            <a:normAutofit/>
          </a:bodyPr>
          <a:lstStyle/>
          <a:p>
            <a:r>
              <a:rPr lang="en-US" dirty="0">
                <a:solidFill>
                  <a:srgbClr val="ED1C24"/>
                </a:solidFill>
              </a:rPr>
              <a:t>Adaptive Scalability (Number of Batches:-30)</a:t>
            </a:r>
          </a:p>
        </p:txBody>
      </p:sp>
      <p:pic>
        <p:nvPicPr>
          <p:cNvPr id="9" name="Content Placeholder 8" descr="Chart, line chart&#10;&#10;Description automatically generated">
            <a:extLst>
              <a:ext uri="{FF2B5EF4-FFF2-40B4-BE49-F238E27FC236}">
                <a16:creationId xmlns:a16="http://schemas.microsoft.com/office/drawing/2014/main" id="{D35825E9-24E2-441C-9603-7CBA2094E59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2522" y="1377712"/>
            <a:ext cx="4820478" cy="4145758"/>
          </a:xfrm>
        </p:spPr>
      </p:pic>
      <p:pic>
        <p:nvPicPr>
          <p:cNvPr id="11" name="Content Placeholder 10" descr="Chart, line chart&#10;&#10;Description automatically generated">
            <a:extLst>
              <a:ext uri="{FF2B5EF4-FFF2-40B4-BE49-F238E27FC236}">
                <a16:creationId xmlns:a16="http://schemas.microsoft.com/office/drawing/2014/main" id="{1FDD0E86-B98F-4EF9-AE37-CED33297DE2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115338" y="1328017"/>
            <a:ext cx="4611757" cy="4195454"/>
          </a:xfrm>
        </p:spPr>
      </p:pic>
      <p:sp>
        <p:nvSpPr>
          <p:cNvPr id="5" name="Date Placeholder 4">
            <a:extLst>
              <a:ext uri="{FF2B5EF4-FFF2-40B4-BE49-F238E27FC236}">
                <a16:creationId xmlns:a16="http://schemas.microsoft.com/office/drawing/2014/main" id="{D311345C-2178-4F70-8248-F5577720E86C}"/>
              </a:ext>
            </a:extLst>
          </p:cNvPr>
          <p:cNvSpPr>
            <a:spLocks noGrp="1"/>
          </p:cNvSpPr>
          <p:nvPr>
            <p:ph type="dt" sz="half" idx="10"/>
          </p:nvPr>
        </p:nvSpPr>
        <p:spPr/>
        <p:txBody>
          <a:bodyPr/>
          <a:lstStyle/>
          <a:p>
            <a:fld id="{44A5E2E7-1198-4F3E-9E77-5C81A49467C4}" type="datetime1">
              <a:rPr lang="en-US" smtClean="0"/>
              <a:t>11/19/2020</a:t>
            </a:fld>
            <a:endParaRPr lang="en-US"/>
          </a:p>
        </p:txBody>
      </p:sp>
      <p:sp>
        <p:nvSpPr>
          <p:cNvPr id="6" name="Footer Placeholder 5">
            <a:extLst>
              <a:ext uri="{FF2B5EF4-FFF2-40B4-BE49-F238E27FC236}">
                <a16:creationId xmlns:a16="http://schemas.microsoft.com/office/drawing/2014/main" id="{6389C7D2-D1E5-41A9-81D2-D30D3FE236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648EC-F0C6-4919-A314-99949EA0B00D}"/>
              </a:ext>
            </a:extLst>
          </p:cNvPr>
          <p:cNvSpPr>
            <a:spLocks noGrp="1"/>
          </p:cNvSpPr>
          <p:nvPr>
            <p:ph type="sldNum" sz="quarter" idx="12"/>
          </p:nvPr>
        </p:nvSpPr>
        <p:spPr/>
        <p:txBody>
          <a:bodyPr/>
          <a:lstStyle/>
          <a:p>
            <a:fld id="{16E6F63F-8BD9-8D40-8122-0A1D7E266670}" type="slidenum">
              <a:rPr lang="en-US" smtClean="0"/>
              <a:t>36</a:t>
            </a:fld>
            <a:endParaRPr lang="en-US"/>
          </a:p>
        </p:txBody>
      </p:sp>
      <p:graphicFrame>
        <p:nvGraphicFramePr>
          <p:cNvPr id="13" name="Table 13">
            <a:extLst>
              <a:ext uri="{FF2B5EF4-FFF2-40B4-BE49-F238E27FC236}">
                <a16:creationId xmlns:a16="http://schemas.microsoft.com/office/drawing/2014/main" id="{68213C66-A663-4A4E-B0ED-995562806B1F}"/>
              </a:ext>
            </a:extLst>
          </p:cNvPr>
          <p:cNvGraphicFramePr>
            <a:graphicFrameLocks noGrp="1"/>
          </p:cNvGraphicFramePr>
          <p:nvPr>
            <p:extLst>
              <p:ext uri="{D42A27DB-BD31-4B8C-83A1-F6EECF244321}">
                <p14:modId xmlns:p14="http://schemas.microsoft.com/office/powerpoint/2010/main" val="4123666128"/>
              </p:ext>
            </p:extLst>
          </p:nvPr>
        </p:nvGraphicFramePr>
        <p:xfrm>
          <a:off x="9889433" y="2561878"/>
          <a:ext cx="2302566" cy="1483360"/>
        </p:xfrm>
        <a:graphic>
          <a:graphicData uri="http://schemas.openxmlformats.org/drawingml/2006/table">
            <a:tbl>
              <a:tblPr firstRow="1" bandRow="1">
                <a:tableStyleId>{21E4AEA4-8DFA-4A89-87EB-49C32662AFE0}</a:tableStyleId>
              </a:tblPr>
              <a:tblGrid>
                <a:gridCol w="767522">
                  <a:extLst>
                    <a:ext uri="{9D8B030D-6E8A-4147-A177-3AD203B41FA5}">
                      <a16:colId xmlns:a16="http://schemas.microsoft.com/office/drawing/2014/main" val="3091903009"/>
                    </a:ext>
                  </a:extLst>
                </a:gridCol>
                <a:gridCol w="767522">
                  <a:extLst>
                    <a:ext uri="{9D8B030D-6E8A-4147-A177-3AD203B41FA5}">
                      <a16:colId xmlns:a16="http://schemas.microsoft.com/office/drawing/2014/main" val="3554858851"/>
                    </a:ext>
                  </a:extLst>
                </a:gridCol>
                <a:gridCol w="767522">
                  <a:extLst>
                    <a:ext uri="{9D8B030D-6E8A-4147-A177-3AD203B41FA5}">
                      <a16:colId xmlns:a16="http://schemas.microsoft.com/office/drawing/2014/main" val="1027908231"/>
                    </a:ext>
                  </a:extLst>
                </a:gridCol>
              </a:tblGrid>
              <a:tr h="370840">
                <a:tc>
                  <a:txBody>
                    <a:bodyPr/>
                    <a:lstStyle/>
                    <a:p>
                      <a:r>
                        <a:rPr lang="en-US" sz="1400" dirty="0"/>
                        <a:t>Ins %</a:t>
                      </a:r>
                    </a:p>
                  </a:txBody>
                  <a:tcPr/>
                </a:tc>
                <a:tc>
                  <a:txBody>
                    <a:bodyPr/>
                    <a:lstStyle/>
                    <a:p>
                      <a:r>
                        <a:rPr lang="en-US" sz="1200" dirty="0"/>
                        <a:t>Twitter</a:t>
                      </a:r>
                    </a:p>
                  </a:txBody>
                  <a:tcPr/>
                </a:tc>
                <a:tc>
                  <a:txBody>
                    <a:bodyPr/>
                    <a:lstStyle/>
                    <a:p>
                      <a:r>
                        <a:rPr lang="en-US" sz="1400" dirty="0"/>
                        <a:t>Baidu</a:t>
                      </a:r>
                    </a:p>
                  </a:txBody>
                  <a:tcPr/>
                </a:tc>
                <a:extLst>
                  <a:ext uri="{0D108BD9-81ED-4DB2-BD59-A6C34878D82A}">
                    <a16:rowId xmlns:a16="http://schemas.microsoft.com/office/drawing/2014/main" val="408560667"/>
                  </a:ext>
                </a:extLst>
              </a:tr>
              <a:tr h="370840">
                <a:tc>
                  <a:txBody>
                    <a:bodyPr/>
                    <a:lstStyle/>
                    <a:p>
                      <a:r>
                        <a:rPr lang="en-US" dirty="0"/>
                        <a:t>100</a:t>
                      </a:r>
                    </a:p>
                  </a:txBody>
                  <a:tcPr/>
                </a:tc>
                <a:tc>
                  <a:txBody>
                    <a:bodyPr/>
                    <a:lstStyle/>
                    <a:p>
                      <a:r>
                        <a:rPr lang="en-US" dirty="0"/>
                        <a:t>70 %</a:t>
                      </a:r>
                    </a:p>
                  </a:txBody>
                  <a:tcPr/>
                </a:tc>
                <a:tc>
                  <a:txBody>
                    <a:bodyPr/>
                    <a:lstStyle/>
                    <a:p>
                      <a:r>
                        <a:rPr lang="en-US" dirty="0"/>
                        <a:t>60 %</a:t>
                      </a:r>
                    </a:p>
                  </a:txBody>
                  <a:tcPr/>
                </a:tc>
                <a:extLst>
                  <a:ext uri="{0D108BD9-81ED-4DB2-BD59-A6C34878D82A}">
                    <a16:rowId xmlns:a16="http://schemas.microsoft.com/office/drawing/2014/main" val="4237527531"/>
                  </a:ext>
                </a:extLst>
              </a:tr>
              <a:tr h="370840">
                <a:tc>
                  <a:txBody>
                    <a:bodyPr/>
                    <a:lstStyle/>
                    <a:p>
                      <a:r>
                        <a:rPr lang="en-US" dirty="0"/>
                        <a:t>75</a:t>
                      </a:r>
                    </a:p>
                  </a:txBody>
                  <a:tcPr/>
                </a:tc>
                <a:tc>
                  <a:txBody>
                    <a:bodyPr/>
                    <a:lstStyle/>
                    <a:p>
                      <a:r>
                        <a:rPr lang="en-US" dirty="0"/>
                        <a:t>80 %</a:t>
                      </a:r>
                    </a:p>
                  </a:txBody>
                  <a:tcPr/>
                </a:tc>
                <a:tc>
                  <a:txBody>
                    <a:bodyPr/>
                    <a:lstStyle/>
                    <a:p>
                      <a:r>
                        <a:rPr lang="en-US" dirty="0"/>
                        <a:t>70 %</a:t>
                      </a:r>
                    </a:p>
                  </a:txBody>
                  <a:tcPr/>
                </a:tc>
                <a:extLst>
                  <a:ext uri="{0D108BD9-81ED-4DB2-BD59-A6C34878D82A}">
                    <a16:rowId xmlns:a16="http://schemas.microsoft.com/office/drawing/2014/main" val="3340205577"/>
                  </a:ext>
                </a:extLst>
              </a:tr>
              <a:tr h="370840">
                <a:tc>
                  <a:txBody>
                    <a:bodyPr/>
                    <a:lstStyle/>
                    <a:p>
                      <a:r>
                        <a:rPr lang="en-US" dirty="0"/>
                        <a:t>50</a:t>
                      </a:r>
                    </a:p>
                  </a:txBody>
                  <a:tcPr/>
                </a:tc>
                <a:tc>
                  <a:txBody>
                    <a:bodyPr/>
                    <a:lstStyle/>
                    <a:p>
                      <a:r>
                        <a:rPr lang="en-US" dirty="0"/>
                        <a:t>90 %</a:t>
                      </a:r>
                    </a:p>
                  </a:txBody>
                  <a:tcPr/>
                </a:tc>
                <a:tc>
                  <a:txBody>
                    <a:bodyPr/>
                    <a:lstStyle/>
                    <a:p>
                      <a:r>
                        <a:rPr lang="en-US" dirty="0"/>
                        <a:t>90 %</a:t>
                      </a:r>
                    </a:p>
                  </a:txBody>
                  <a:tcPr/>
                </a:tc>
                <a:extLst>
                  <a:ext uri="{0D108BD9-81ED-4DB2-BD59-A6C34878D82A}">
                    <a16:rowId xmlns:a16="http://schemas.microsoft.com/office/drawing/2014/main" val="1938705581"/>
                  </a:ext>
                </a:extLst>
              </a:tr>
            </a:tbl>
          </a:graphicData>
        </a:graphic>
      </p:graphicFrame>
      <p:sp>
        <p:nvSpPr>
          <p:cNvPr id="14" name="TextBox 13">
            <a:extLst>
              <a:ext uri="{FF2B5EF4-FFF2-40B4-BE49-F238E27FC236}">
                <a16:creationId xmlns:a16="http://schemas.microsoft.com/office/drawing/2014/main" id="{6137CED1-C068-4A96-BB03-1BCA99491F25}"/>
              </a:ext>
            </a:extLst>
          </p:cNvPr>
          <p:cNvSpPr txBox="1"/>
          <p:nvPr/>
        </p:nvSpPr>
        <p:spPr>
          <a:xfrm>
            <a:off x="10137913" y="2037522"/>
            <a:ext cx="1921565" cy="367748"/>
          </a:xfrm>
          <a:prstGeom prst="rect">
            <a:avLst/>
          </a:prstGeom>
          <a:noFill/>
        </p:spPr>
        <p:txBody>
          <a:bodyPr wrap="square" rtlCol="0">
            <a:spAutoFit/>
          </a:bodyPr>
          <a:lstStyle/>
          <a:p>
            <a:r>
              <a:rPr lang="en-US" dirty="0"/>
              <a:t>Recompute %</a:t>
            </a:r>
          </a:p>
        </p:txBody>
      </p:sp>
      <p:sp>
        <p:nvSpPr>
          <p:cNvPr id="19" name="TextBox 18">
            <a:extLst>
              <a:ext uri="{FF2B5EF4-FFF2-40B4-BE49-F238E27FC236}">
                <a16:creationId xmlns:a16="http://schemas.microsoft.com/office/drawing/2014/main" id="{CA9970CE-AE8D-47EC-ADF6-F93DC25468FF}"/>
              </a:ext>
            </a:extLst>
          </p:cNvPr>
          <p:cNvSpPr txBox="1"/>
          <p:nvPr/>
        </p:nvSpPr>
        <p:spPr>
          <a:xfrm>
            <a:off x="481914" y="5832389"/>
            <a:ext cx="9407519" cy="400110"/>
          </a:xfrm>
          <a:prstGeom prst="rect">
            <a:avLst/>
          </a:prstGeom>
          <a:noFill/>
        </p:spPr>
        <p:txBody>
          <a:bodyPr wrap="square" rtlCol="0">
            <a:spAutoFit/>
          </a:bodyPr>
          <a:lstStyle/>
          <a:p>
            <a:r>
              <a:rPr lang="en-US" sz="2000" dirty="0">
                <a:latin typeface="Comic Sans MS" panose="030F0702030302020204" pitchFamily="66" charset="0"/>
              </a:rPr>
              <a:t>Adaptive implementation scales well (especially for edge ins % &lt; 50) </a:t>
            </a:r>
          </a:p>
        </p:txBody>
      </p:sp>
    </p:spTree>
    <p:extLst>
      <p:ext uri="{BB962C8B-B14F-4D97-AF65-F5344CB8AC3E}">
        <p14:creationId xmlns:p14="http://schemas.microsoft.com/office/powerpoint/2010/main" val="4051125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777871"/>
          </a:xfrm>
        </p:spPr>
        <p:txBody>
          <a:bodyPr>
            <a:normAutofit fontScale="90000"/>
          </a:bodyPr>
          <a:lstStyle/>
          <a:p>
            <a:r>
              <a:rPr lang="en-US" dirty="0">
                <a:solidFill>
                  <a:srgbClr val="ED1C24"/>
                </a:solidFill>
                <a:latin typeface="Comic Sans MS" panose="030F0702030302020204" pitchFamily="66" charset="0"/>
              </a:rPr>
              <a:t>Correctness proof </a:t>
            </a:r>
            <a:br>
              <a:rPr lang="en-US" dirty="0">
                <a:solidFill>
                  <a:srgbClr val="ED1C24"/>
                </a:solidFill>
                <a:latin typeface="Comic Sans MS" panose="030F0702030302020204" pitchFamily="66" charset="0"/>
              </a:rPr>
            </a:br>
            <a:endParaRPr lang="en-US" dirty="0">
              <a:solidFill>
                <a:srgbClr val="ED1C24"/>
              </a:solidFill>
            </a:endParaRPr>
          </a:p>
        </p:txBody>
      </p:sp>
      <p:sp>
        <p:nvSpPr>
          <p:cNvPr id="3" name="Content Placeholder 2"/>
          <p:cNvSpPr>
            <a:spLocks noGrp="1"/>
          </p:cNvSpPr>
          <p:nvPr>
            <p:ph idx="1"/>
          </p:nvPr>
        </p:nvSpPr>
        <p:spPr>
          <a:xfrm>
            <a:off x="728869" y="1253331"/>
            <a:ext cx="10515600" cy="4351338"/>
          </a:xfrm>
        </p:spPr>
        <p:txBody>
          <a:bodyPr>
            <a:normAutofit fontScale="92500" lnSpcReduction="10000"/>
          </a:bodyPr>
          <a:lstStyle/>
          <a:p>
            <a:r>
              <a:rPr lang="en-US" sz="2000" dirty="0">
                <a:solidFill>
                  <a:srgbClr val="FF6600"/>
                </a:solidFill>
                <a:latin typeface="Comic Sans MS" panose="030F0702030302020204" pitchFamily="66" charset="0"/>
              </a:rPr>
              <a:t>SSSP </a:t>
            </a:r>
            <a:r>
              <a:rPr lang="en-US" sz="2000" dirty="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 </a:t>
            </a:r>
            <a:r>
              <a:rPr lang="en-US" sz="2000" dirty="0">
                <a:latin typeface="Comic Sans MS" panose="030F0702030302020204" pitchFamily="66" charset="0"/>
              </a:rPr>
              <a:t>Tree obtained by the proposed approach will be a valid SSSP tree for the updated Graph G. (</a:t>
            </a:r>
            <a:r>
              <a:rPr lang="en-US" sz="2000" dirty="0">
                <a:solidFill>
                  <a:srgbClr val="FF0000"/>
                </a:solidFill>
                <a:latin typeface="Comic Sans MS" panose="030F0702030302020204" pitchFamily="66" charset="0"/>
              </a:rPr>
              <a:t>Page Number :-60-61 </a:t>
            </a:r>
            <a:r>
              <a:rPr lang="en-US" sz="2000" dirty="0">
                <a:latin typeface="Comic Sans MS" panose="030F0702030302020204" pitchFamily="66" charset="0"/>
              </a:rPr>
              <a:t>)</a:t>
            </a:r>
            <a:r>
              <a:rPr lang="en-US" sz="2000" dirty="0">
                <a:solidFill>
                  <a:srgbClr val="FF6600"/>
                </a:solidFill>
                <a:latin typeface="Comic Sans MS" panose="030F0702030302020204" pitchFamily="66" charset="0"/>
              </a:rPr>
              <a:t> </a:t>
            </a:r>
          </a:p>
          <a:p>
            <a:r>
              <a:rPr lang="en-US" sz="2000" dirty="0">
                <a:solidFill>
                  <a:srgbClr val="FF6600"/>
                </a:solidFill>
                <a:latin typeface="Comic Sans MS" panose="030F0702030302020204" pitchFamily="66" charset="0"/>
              </a:rPr>
              <a:t>MST </a:t>
            </a:r>
            <a:r>
              <a:rPr lang="en-US" sz="2000" dirty="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 </a:t>
            </a:r>
            <a:r>
              <a:rPr lang="en-US" sz="2000" dirty="0">
                <a:latin typeface="Comic Sans MS" panose="030F0702030302020204" pitchFamily="66" charset="0"/>
              </a:rPr>
              <a:t>After updating MST, sum of edge weights of the updated graph is equal to the sum of the weights of the  active key edges in the rooted tree. (</a:t>
            </a:r>
            <a:r>
              <a:rPr lang="en-US" sz="2000" dirty="0">
                <a:solidFill>
                  <a:srgbClr val="FF0000"/>
                </a:solidFill>
                <a:latin typeface="Comic Sans MS" panose="030F0702030302020204" pitchFamily="66" charset="0"/>
              </a:rPr>
              <a:t>Page Number :-46-47</a:t>
            </a:r>
            <a:r>
              <a:rPr lang="en-US" sz="2000" dirty="0">
                <a:latin typeface="Comic Sans MS" panose="030F0702030302020204" pitchFamily="66" charset="0"/>
              </a:rPr>
              <a:t>)</a:t>
            </a:r>
            <a:r>
              <a:rPr lang="en-US" sz="2000" dirty="0">
                <a:solidFill>
                  <a:srgbClr val="FF6600"/>
                </a:solidFill>
                <a:latin typeface="Comic Sans MS" panose="030F0702030302020204" pitchFamily="66" charset="0"/>
              </a:rPr>
              <a:t> </a:t>
            </a:r>
            <a:endParaRPr lang="en-US" sz="2000" dirty="0">
              <a:latin typeface="Comic Sans MS" panose="030F0702030302020204" pitchFamily="66" charset="0"/>
            </a:endParaRPr>
          </a:p>
          <a:p>
            <a:r>
              <a:rPr lang="en-US" sz="2000" dirty="0">
                <a:solidFill>
                  <a:srgbClr val="FF6600"/>
                </a:solidFill>
                <a:latin typeface="Comic Sans MS" panose="030F0702030302020204" pitchFamily="66" charset="0"/>
              </a:rPr>
              <a:t>Connected Components </a:t>
            </a:r>
            <a:r>
              <a:rPr lang="en-US" sz="2000" dirty="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 </a:t>
            </a:r>
            <a:r>
              <a:rPr lang="en-US" sz="2000" dirty="0">
                <a:latin typeface="Comic Sans MS" panose="030F0702030302020204" pitchFamily="66" charset="0"/>
              </a:rPr>
              <a:t>After updating connected components,  if there exists a path between two vertices u and v in updated graph, there also exist a path between those two vertices in the updated rooted tree.  (</a:t>
            </a:r>
            <a:r>
              <a:rPr lang="en-US" sz="2000" dirty="0">
                <a:solidFill>
                  <a:srgbClr val="FF0000"/>
                </a:solidFill>
                <a:latin typeface="Comic Sans MS" panose="030F0702030302020204" pitchFamily="66" charset="0"/>
              </a:rPr>
              <a:t>Page Number:-45-46</a:t>
            </a:r>
            <a:r>
              <a:rPr lang="en-US" sz="2000" dirty="0">
                <a:latin typeface="Comic Sans MS" panose="030F0702030302020204" pitchFamily="66" charset="0"/>
              </a:rPr>
              <a:t>)</a:t>
            </a:r>
          </a:p>
          <a:p>
            <a:endParaRPr lang="en-US" sz="2000" dirty="0">
              <a:latin typeface="Comic Sans MS" panose="030F0702030302020204" pitchFamily="66" charset="0"/>
            </a:endParaRPr>
          </a:p>
          <a:p>
            <a:r>
              <a:rPr lang="en-US" sz="2000" dirty="0">
                <a:solidFill>
                  <a:schemeClr val="accent1">
                    <a:lumMod val="75000"/>
                  </a:schemeClr>
                </a:solidFill>
                <a:latin typeface="Comic Sans MS" panose="030F0702030302020204" pitchFamily="66" charset="0"/>
              </a:rPr>
              <a:t>(Complete proof please check dissertation, all the mathematical proofs are done using principle of contradiction)</a:t>
            </a:r>
          </a:p>
        </p:txBody>
      </p:sp>
      <p:sp>
        <p:nvSpPr>
          <p:cNvPr id="4" name="Date Placeholder 3"/>
          <p:cNvSpPr>
            <a:spLocks noGrp="1"/>
          </p:cNvSpPr>
          <p:nvPr>
            <p:ph type="dt" sz="half" idx="10"/>
          </p:nvPr>
        </p:nvSpPr>
        <p:spPr/>
        <p:txBody>
          <a:bodyPr/>
          <a:lstStyle/>
          <a:p>
            <a:fld id="{BBD2C538-7AFA-4F7C-AA23-39AA2BB6CE08}" type="datetime1">
              <a:rPr lang="en-US" smtClean="0"/>
              <a:t>11/16/2020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37</a:t>
            </a:fld>
            <a:endParaRPr lang="en-US" dirty="0"/>
          </a:p>
        </p:txBody>
      </p:sp>
    </p:spTree>
    <p:extLst>
      <p:ext uri="{BB962C8B-B14F-4D97-AF65-F5344CB8AC3E}">
        <p14:creationId xmlns:p14="http://schemas.microsoft.com/office/powerpoint/2010/main" val="206333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76F3-E1F2-476D-9171-F02019B4D0AA}"/>
              </a:ext>
            </a:extLst>
          </p:cNvPr>
          <p:cNvSpPr>
            <a:spLocks noGrp="1"/>
          </p:cNvSpPr>
          <p:nvPr>
            <p:ph type="title"/>
          </p:nvPr>
        </p:nvSpPr>
        <p:spPr/>
        <p:txBody>
          <a:bodyPr/>
          <a:lstStyle/>
          <a:p>
            <a:r>
              <a:rPr lang="en-US" dirty="0">
                <a:solidFill>
                  <a:srgbClr val="ED1C24"/>
                </a:solidFill>
                <a:latin typeface="Comic Sans MS" panose="030F0702030302020204" pitchFamily="66" charset="0"/>
              </a:rPr>
              <a:t>Observations about graph updates</a:t>
            </a:r>
          </a:p>
        </p:txBody>
      </p:sp>
      <p:sp>
        <p:nvSpPr>
          <p:cNvPr id="3" name="Content Placeholder 2">
            <a:extLst>
              <a:ext uri="{FF2B5EF4-FFF2-40B4-BE49-F238E27FC236}">
                <a16:creationId xmlns:a16="http://schemas.microsoft.com/office/drawing/2014/main" id="{011124A1-A0F4-4D85-969E-776C79D9C86F}"/>
              </a:ext>
            </a:extLst>
          </p:cNvPr>
          <p:cNvSpPr>
            <a:spLocks noGrp="1"/>
          </p:cNvSpPr>
          <p:nvPr>
            <p:ph idx="1"/>
          </p:nvPr>
        </p:nvSpPr>
        <p:spPr>
          <a:xfrm>
            <a:off x="838200" y="1825625"/>
            <a:ext cx="11209638" cy="4351338"/>
          </a:xfrm>
        </p:spPr>
        <p:txBody>
          <a:bodyPr>
            <a:normAutofit/>
          </a:bodyPr>
          <a:lstStyle/>
          <a:p>
            <a:pPr marL="457200" indent="-457200">
              <a:buFont typeface="Arial" panose="020B0604020202020204" pitchFamily="34" charset="0"/>
              <a:buChar char="•"/>
            </a:pPr>
            <a:r>
              <a:rPr lang="en-US" sz="2000" dirty="0">
                <a:latin typeface="Comic Sans MS" panose="030F0702030302020204" pitchFamily="66" charset="0"/>
              </a:rPr>
              <a:t>Updates may only affect a subgraph and the complete graph need not be analyzed</a:t>
            </a:r>
          </a:p>
          <a:p>
            <a:pPr marL="457200" indent="-457200">
              <a:buFont typeface="Arial" panose="020B0604020202020204" pitchFamily="34" charset="0"/>
              <a:buChar char="•"/>
            </a:pPr>
            <a:endParaRPr lang="en-US" sz="2000" dirty="0">
              <a:latin typeface="Comic Sans MS" panose="030F0702030302020204" pitchFamily="66" charset="0"/>
            </a:endParaRPr>
          </a:p>
          <a:p>
            <a:pPr marL="457200" indent="-457200">
              <a:buFont typeface="Arial" panose="020B0604020202020204" pitchFamily="34" charset="0"/>
              <a:buChar char="•"/>
            </a:pPr>
            <a:r>
              <a:rPr lang="en-US" sz="2000" dirty="0">
                <a:latin typeface="Comic Sans MS" panose="030F0702030302020204" pitchFamily="66" charset="0"/>
              </a:rPr>
              <a:t>Not all updates affect the property updates can be processed in parallel</a:t>
            </a:r>
          </a:p>
          <a:p>
            <a:pPr marL="457200" indent="-457200">
              <a:buFont typeface="Arial" panose="020B0604020202020204" pitchFamily="34" charset="0"/>
              <a:buChar char="•"/>
            </a:pPr>
            <a:endParaRPr lang="en-US" sz="2000" dirty="0">
              <a:latin typeface="Comic Sans MS" panose="030F0702030302020204" pitchFamily="66" charset="0"/>
            </a:endParaRPr>
          </a:p>
          <a:p>
            <a:pPr marL="457200" indent="-457200">
              <a:buFont typeface="Arial" panose="020B0604020202020204" pitchFamily="34" charset="0"/>
              <a:buChar char="•"/>
            </a:pPr>
            <a:r>
              <a:rPr lang="en-US" sz="2000" dirty="0">
                <a:latin typeface="Comic Sans MS" panose="030F0702030302020204" pitchFamily="66" charset="0"/>
              </a:rPr>
              <a:t>Not all updates affect the same subgraph affected subgraphs can be processed in parallel</a:t>
            </a:r>
          </a:p>
        </p:txBody>
      </p:sp>
      <p:sp>
        <p:nvSpPr>
          <p:cNvPr id="5" name="Date Placeholder 4"/>
          <p:cNvSpPr>
            <a:spLocks noGrp="1"/>
          </p:cNvSpPr>
          <p:nvPr>
            <p:ph type="dt" sz="half" idx="10"/>
          </p:nvPr>
        </p:nvSpPr>
        <p:spPr>
          <a:xfrm>
            <a:off x="0" y="6492871"/>
            <a:ext cx="2743200" cy="365125"/>
          </a:xfrm>
        </p:spPr>
        <p:txBody>
          <a:bodyPr/>
          <a:lstStyle/>
          <a:p>
            <a:fld id="{472EA08B-1D6D-41D2-959C-D7ED1AE259AD}" type="datetime1">
              <a:rPr lang="en-US" smtClean="0"/>
              <a:t>11/21/2020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38</a:t>
            </a:fld>
            <a:endParaRPr lang="en-US" dirty="0"/>
          </a:p>
        </p:txBody>
      </p:sp>
      <p:grpSp>
        <p:nvGrpSpPr>
          <p:cNvPr id="8" name="Group 7">
            <a:extLst>
              <a:ext uri="{FF2B5EF4-FFF2-40B4-BE49-F238E27FC236}">
                <a16:creationId xmlns:a16="http://schemas.microsoft.com/office/drawing/2014/main" id="{02CBED96-8949-40D7-B0C1-64FC42D90544}"/>
              </a:ext>
            </a:extLst>
          </p:cNvPr>
          <p:cNvGrpSpPr/>
          <p:nvPr/>
        </p:nvGrpSpPr>
        <p:grpSpPr>
          <a:xfrm>
            <a:off x="838201" y="4434308"/>
            <a:ext cx="10888362" cy="1488225"/>
            <a:chOff x="342167" y="4404381"/>
            <a:chExt cx="9258255" cy="1488225"/>
          </a:xfrm>
        </p:grpSpPr>
        <p:sp>
          <p:nvSpPr>
            <p:cNvPr id="9" name="TextBox 8">
              <a:extLst>
                <a:ext uri="{FF2B5EF4-FFF2-40B4-BE49-F238E27FC236}">
                  <a16:creationId xmlns:a16="http://schemas.microsoft.com/office/drawing/2014/main" id="{4A272BF0-24CB-420A-BCB5-F19EA8B7A89D}"/>
                </a:ext>
              </a:extLst>
            </p:cNvPr>
            <p:cNvSpPr txBox="1"/>
            <p:nvPr/>
          </p:nvSpPr>
          <p:spPr>
            <a:xfrm>
              <a:off x="350914" y="4404381"/>
              <a:ext cx="9249508" cy="523220"/>
            </a:xfrm>
            <a:prstGeom prst="rect">
              <a:avLst/>
            </a:prstGeom>
            <a:solidFill>
              <a:schemeClr val="accent1">
                <a:lumMod val="20000"/>
                <a:lumOff val="80000"/>
              </a:schemeClr>
            </a:solidFill>
          </p:spPr>
          <p:txBody>
            <a:bodyPr wrap="square" rtlCol="0">
              <a:spAutoFit/>
            </a:bodyPr>
            <a:lstStyle/>
            <a:p>
              <a:r>
                <a:rPr lang="en-US" sz="1400" i="1" dirty="0">
                  <a:solidFill>
                    <a:srgbClr val="ED1C24"/>
                  </a:solidFill>
                  <a:latin typeface="Comic Sans MS" panose="030F0902030302020204" pitchFamily="66" charset="0"/>
                </a:rPr>
                <a:t>A Shared-Memory Algorithm for Updating Tree-based Properties of Large Dynamic Networks</a:t>
              </a:r>
              <a:r>
                <a:rPr lang="en-US" sz="1400" dirty="0">
                  <a:solidFill>
                    <a:srgbClr val="ED1C24"/>
                  </a:solidFill>
                  <a:latin typeface="Comic Sans MS" panose="030F0902030302020204" pitchFamily="66" charset="0"/>
                </a:rPr>
                <a:t>. S. Srinivasan, S. Pollard,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Transactions on Big Data 2018</a:t>
              </a:r>
            </a:p>
          </p:txBody>
        </p:sp>
        <p:sp>
          <p:nvSpPr>
            <p:cNvPr id="10" name="TextBox 9">
              <a:extLst>
                <a:ext uri="{FF2B5EF4-FFF2-40B4-BE49-F238E27FC236}">
                  <a16:creationId xmlns:a16="http://schemas.microsoft.com/office/drawing/2014/main" id="{F62B552E-32F4-40E5-BEF4-D1AEC2106D52}"/>
                </a:ext>
              </a:extLst>
            </p:cNvPr>
            <p:cNvSpPr txBox="1"/>
            <p:nvPr/>
          </p:nvSpPr>
          <p:spPr>
            <a:xfrm>
              <a:off x="342167" y="4886884"/>
              <a:ext cx="9249508" cy="523220"/>
            </a:xfrm>
            <a:prstGeom prst="rect">
              <a:avLst/>
            </a:prstGeom>
            <a:solidFill>
              <a:schemeClr val="accent1">
                <a:lumMod val="20000"/>
                <a:lumOff val="80000"/>
              </a:schemeClr>
            </a:solidFill>
          </p:spPr>
          <p:txBody>
            <a:bodyPr wrap="square" rtlCol="0">
              <a:spAutoFit/>
            </a:bodyPr>
            <a:lstStyle/>
            <a:p>
              <a:r>
                <a:rPr lang="en-US" sz="1400" i="1" dirty="0">
                  <a:solidFill>
                    <a:srgbClr val="ED1C24"/>
                  </a:solidFill>
                  <a:latin typeface="Comic Sans MS" panose="030F0902030302020204" pitchFamily="66" charset="0"/>
                </a:rPr>
                <a:t>Single-Source Shortest Path Tree for Big Dynamic Graphs</a:t>
              </a:r>
              <a:r>
                <a:rPr lang="en-US" sz="1400" dirty="0">
                  <a:solidFill>
                    <a:srgbClr val="ED1C24"/>
                  </a:solidFill>
                  <a:latin typeface="Comic Sans MS" panose="030F0902030302020204" pitchFamily="66" charset="0"/>
                </a:rPr>
                <a:t>. S. </a:t>
              </a:r>
              <a:r>
                <a:rPr lang="en-US" sz="1400" dirty="0" err="1">
                  <a:solidFill>
                    <a:srgbClr val="ED1C24"/>
                  </a:solidFill>
                  <a:latin typeface="Comic Sans MS" panose="030F0902030302020204" pitchFamily="66" charset="0"/>
                </a:rPr>
                <a:t>Riazi</a:t>
              </a:r>
              <a:r>
                <a:rPr lang="en-US" sz="1400" dirty="0">
                  <a:solidFill>
                    <a:srgbClr val="ED1C24"/>
                  </a:solidFill>
                  <a:latin typeface="Comic Sans MS" panose="030F0902030302020204" pitchFamily="66" charset="0"/>
                </a:rPr>
                <a:t>, S. Srinivasan,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International Conference on Big Data Workshop 2018</a:t>
              </a:r>
            </a:p>
          </p:txBody>
        </p:sp>
        <p:sp>
          <p:nvSpPr>
            <p:cNvPr id="11" name="TextBox 10">
              <a:extLst>
                <a:ext uri="{FF2B5EF4-FFF2-40B4-BE49-F238E27FC236}">
                  <a16:creationId xmlns:a16="http://schemas.microsoft.com/office/drawing/2014/main" id="{7CBE694F-B621-4961-AE0B-5158EDC8020A}"/>
                </a:ext>
              </a:extLst>
            </p:cNvPr>
            <p:cNvSpPr txBox="1"/>
            <p:nvPr/>
          </p:nvSpPr>
          <p:spPr>
            <a:xfrm>
              <a:off x="350914" y="5369386"/>
              <a:ext cx="9249508" cy="523220"/>
            </a:xfrm>
            <a:prstGeom prst="rect">
              <a:avLst/>
            </a:prstGeom>
            <a:solidFill>
              <a:schemeClr val="accent1">
                <a:lumMod val="20000"/>
                <a:lumOff val="80000"/>
              </a:schemeClr>
            </a:solidFill>
          </p:spPr>
          <p:txBody>
            <a:bodyPr wrap="square" rtlCol="0">
              <a:spAutoFit/>
            </a:bodyPr>
            <a:lstStyle/>
            <a:p>
              <a:r>
                <a:rPr lang="en-US" sz="1400" i="1" dirty="0">
                  <a:solidFill>
                    <a:srgbClr val="ED1C24"/>
                  </a:solidFill>
                  <a:latin typeface="Comic Sans MS" panose="030F0902030302020204" pitchFamily="66" charset="0"/>
                </a:rPr>
                <a:t>A Shared-Memory Parallel Algorithm for Updating Single-Source Shortest Paths in Large Dynamic Networks.</a:t>
              </a:r>
              <a:r>
                <a:rPr lang="en-US" sz="1400" dirty="0">
                  <a:solidFill>
                    <a:srgbClr val="ED1C24"/>
                  </a:solidFill>
                  <a:latin typeface="Comic Sans MS" panose="030F0902030302020204" pitchFamily="66" charset="0"/>
                </a:rPr>
                <a:t> S. Srinivasan, S. </a:t>
              </a:r>
              <a:r>
                <a:rPr lang="en-US" sz="1400" dirty="0" err="1">
                  <a:solidFill>
                    <a:srgbClr val="ED1C24"/>
                  </a:solidFill>
                  <a:latin typeface="Comic Sans MS" panose="030F0902030302020204" pitchFamily="66" charset="0"/>
                </a:rPr>
                <a:t>Riazi</a:t>
              </a:r>
              <a:r>
                <a:rPr lang="en-US" sz="1400" dirty="0">
                  <a:solidFill>
                    <a:srgbClr val="ED1C24"/>
                  </a:solidFill>
                  <a:latin typeface="Comic Sans MS" panose="030F0902030302020204" pitchFamily="66" charset="0"/>
                </a:rPr>
                <a:t>,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a:t>
              </a:r>
              <a:r>
                <a:rPr lang="en-US" sz="1400" dirty="0" err="1">
                  <a:solidFill>
                    <a:srgbClr val="ED1C24"/>
                  </a:solidFill>
                  <a:latin typeface="Comic Sans MS" panose="030F0902030302020204" pitchFamily="66" charset="0"/>
                </a:rPr>
                <a:t>HiPC</a:t>
              </a:r>
              <a:r>
                <a:rPr lang="en-US" sz="1400" dirty="0">
                  <a:solidFill>
                    <a:srgbClr val="ED1C24"/>
                  </a:solidFill>
                  <a:latin typeface="Comic Sans MS" panose="030F0902030302020204" pitchFamily="66" charset="0"/>
                </a:rPr>
                <a:t> 2018</a:t>
              </a:r>
            </a:p>
          </p:txBody>
        </p:sp>
      </p:grpSp>
    </p:spTree>
    <p:extLst>
      <p:ext uri="{BB962C8B-B14F-4D97-AF65-F5344CB8AC3E}">
        <p14:creationId xmlns:p14="http://schemas.microsoft.com/office/powerpoint/2010/main" val="67145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948"/>
            <a:ext cx="10515600" cy="688419"/>
          </a:xfrm>
        </p:spPr>
        <p:txBody>
          <a:bodyPr>
            <a:normAutofit fontScale="90000"/>
          </a:bodyPr>
          <a:lstStyle/>
          <a:p>
            <a:r>
              <a:rPr lang="en-US" dirty="0">
                <a:solidFill>
                  <a:srgbClr val="ED1C24"/>
                </a:solidFill>
                <a:latin typeface="Comic Sans MS"/>
                <a:cs typeface="Comic Sans MS"/>
              </a:rPr>
              <a:t>Challenges</a:t>
            </a:r>
          </a:p>
        </p:txBody>
      </p:sp>
      <p:sp>
        <p:nvSpPr>
          <p:cNvPr id="3" name="Content Placeholder 2"/>
          <p:cNvSpPr>
            <a:spLocks noGrp="1"/>
          </p:cNvSpPr>
          <p:nvPr>
            <p:ph idx="1"/>
          </p:nvPr>
        </p:nvSpPr>
        <p:spPr>
          <a:xfrm>
            <a:off x="109329" y="1103244"/>
            <a:ext cx="10893287" cy="4876800"/>
          </a:xfrm>
        </p:spPr>
        <p:txBody>
          <a:bodyPr>
            <a:normAutofit lnSpcReduction="10000"/>
          </a:bodyPr>
          <a:lstStyle/>
          <a:p>
            <a:r>
              <a:rPr lang="en-US" dirty="0">
                <a:latin typeface="Comic Sans MS"/>
                <a:cs typeface="Comic Sans MS"/>
              </a:rPr>
              <a:t>Dynamic updating should take </a:t>
            </a:r>
            <a:r>
              <a:rPr lang="en-US" dirty="0">
                <a:solidFill>
                  <a:srgbClr val="FF6600"/>
                </a:solidFill>
                <a:latin typeface="Comic Sans MS"/>
                <a:cs typeface="Comic Sans MS"/>
              </a:rPr>
              <a:t>less time </a:t>
            </a:r>
            <a:r>
              <a:rPr lang="en-US" dirty="0">
                <a:latin typeface="Comic Sans MS"/>
                <a:cs typeface="Comic Sans MS"/>
              </a:rPr>
              <a:t>than </a:t>
            </a:r>
            <a:r>
              <a:rPr lang="en-US" dirty="0" err="1">
                <a:solidFill>
                  <a:srgbClr val="FF6600"/>
                </a:solidFill>
                <a:latin typeface="Comic Sans MS"/>
                <a:cs typeface="Comic Sans MS"/>
              </a:rPr>
              <a:t>recomputing</a:t>
            </a:r>
            <a:r>
              <a:rPr lang="en-US" dirty="0">
                <a:latin typeface="Comic Sans MS"/>
                <a:cs typeface="Comic Sans MS"/>
              </a:rPr>
              <a:t>.</a:t>
            </a:r>
          </a:p>
          <a:p>
            <a:endParaRPr lang="en-US" dirty="0">
              <a:latin typeface="Comic Sans MS"/>
              <a:cs typeface="Comic Sans MS"/>
            </a:endParaRPr>
          </a:p>
          <a:p>
            <a:r>
              <a:rPr lang="en-US" dirty="0">
                <a:latin typeface="Comic Sans MS"/>
                <a:cs typeface="Comic Sans MS"/>
              </a:rPr>
              <a:t>Complexity of </a:t>
            </a:r>
            <a:r>
              <a:rPr lang="en-US" dirty="0" err="1">
                <a:latin typeface="Comic Sans MS"/>
                <a:cs typeface="Comic Sans MS"/>
              </a:rPr>
              <a:t>sparsification</a:t>
            </a:r>
            <a:r>
              <a:rPr lang="en-US" dirty="0">
                <a:latin typeface="Comic Sans MS"/>
                <a:cs typeface="Comic Sans MS"/>
              </a:rPr>
              <a:t> &gt; Complexity of computation (</a:t>
            </a:r>
            <a:r>
              <a:rPr lang="en-US" dirty="0">
                <a:solidFill>
                  <a:srgbClr val="FF6600"/>
                </a:solidFill>
                <a:latin typeface="Comic Sans MS"/>
                <a:cs typeface="Comic Sans MS"/>
              </a:rPr>
              <a:t>SCC</a:t>
            </a:r>
            <a:r>
              <a:rPr lang="en-US" dirty="0">
                <a:latin typeface="Comic Sans MS"/>
                <a:cs typeface="Comic Sans MS"/>
              </a:rPr>
              <a:t>)</a:t>
            </a:r>
          </a:p>
          <a:p>
            <a:pPr lvl="2"/>
            <a:r>
              <a:rPr lang="en-US" dirty="0">
                <a:latin typeface="Comic Sans MS"/>
                <a:cs typeface="Comic Sans MS"/>
              </a:rPr>
              <a:t>Strongly connected component is used for detecting cycles in dataflow graphs</a:t>
            </a:r>
          </a:p>
          <a:p>
            <a:pPr lvl="2"/>
            <a:endParaRPr lang="en-US" dirty="0">
              <a:latin typeface="Comic Sans MS"/>
              <a:cs typeface="Comic Sans MS"/>
            </a:endParaRPr>
          </a:p>
          <a:p>
            <a:r>
              <a:rPr lang="en-US" dirty="0">
                <a:latin typeface="Comic Sans MS"/>
                <a:cs typeface="Comic Sans MS"/>
              </a:rPr>
              <a:t>Complexity of selection &gt; Complexity of computation (</a:t>
            </a:r>
            <a:r>
              <a:rPr lang="en-US" dirty="0">
                <a:solidFill>
                  <a:srgbClr val="FF6600"/>
                </a:solidFill>
                <a:latin typeface="Comic Sans MS"/>
                <a:cs typeface="Comic Sans MS"/>
              </a:rPr>
              <a:t>MST</a:t>
            </a:r>
            <a:r>
              <a:rPr lang="en-US" dirty="0">
                <a:latin typeface="Comic Sans MS"/>
                <a:cs typeface="Comic Sans MS"/>
              </a:rPr>
              <a:t>)</a:t>
            </a:r>
          </a:p>
          <a:p>
            <a:pPr lvl="2"/>
            <a:r>
              <a:rPr lang="en-US" dirty="0">
                <a:latin typeface="Comic Sans MS"/>
                <a:cs typeface="Comic Sans MS"/>
              </a:rPr>
              <a:t>Job Shop Problem (for a set of jobs that have to be executed on a set of machines, find the sequence for each job such that total time is minimized)</a:t>
            </a:r>
          </a:p>
          <a:p>
            <a:pPr lvl="2"/>
            <a:r>
              <a:rPr lang="en-US" dirty="0">
                <a:latin typeface="Comic Sans MS"/>
                <a:cs typeface="Comic Sans MS"/>
              </a:rPr>
              <a:t>Solved using TSP, Minimum Weighted Spanning Tree is a popular heuristic.</a:t>
            </a:r>
          </a:p>
          <a:p>
            <a:endParaRPr lang="en-US" dirty="0">
              <a:latin typeface="Comic Sans MS"/>
              <a:cs typeface="Comic Sans MS"/>
            </a:endParaRPr>
          </a:p>
          <a:p>
            <a:r>
              <a:rPr lang="en-US" dirty="0">
                <a:latin typeface="Comic Sans MS"/>
                <a:cs typeface="Comic Sans MS"/>
              </a:rPr>
              <a:t>Complexity of update &gt; Complexity of computation (</a:t>
            </a:r>
            <a:r>
              <a:rPr lang="en-US" dirty="0">
                <a:solidFill>
                  <a:srgbClr val="FF6600"/>
                </a:solidFill>
                <a:latin typeface="Comic Sans MS"/>
                <a:cs typeface="Comic Sans MS"/>
              </a:rPr>
              <a:t>SSSP</a:t>
            </a:r>
            <a:r>
              <a:rPr lang="en-US" dirty="0">
                <a:latin typeface="Comic Sans MS"/>
                <a:cs typeface="Comic Sans MS"/>
              </a:rPr>
              <a:t>)</a:t>
            </a:r>
          </a:p>
          <a:p>
            <a:pPr lvl="2"/>
            <a:r>
              <a:rPr lang="en-US" dirty="0">
                <a:latin typeface="Comic Sans MS"/>
                <a:cs typeface="Comic Sans MS"/>
              </a:rPr>
              <a:t>Used for optimizing scheduling on weighted DAGs (flight schedule, railway routes)</a:t>
            </a:r>
          </a:p>
          <a:p>
            <a:pPr lvl="2"/>
            <a:endParaRPr lang="en-US" dirty="0"/>
          </a:p>
          <a:p>
            <a:pPr lvl="2"/>
            <a:endParaRPr lang="en-US" dirty="0"/>
          </a:p>
          <a:p>
            <a:pPr marL="274320" lvl="1"/>
            <a:endParaRPr lang="en-US" dirty="0"/>
          </a:p>
        </p:txBody>
      </p:sp>
    </p:spTree>
    <p:extLst>
      <p:ext uri="{BB962C8B-B14F-4D97-AF65-F5344CB8AC3E}">
        <p14:creationId xmlns:p14="http://schemas.microsoft.com/office/powerpoint/2010/main" val="417560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549466-5AF1-7F49-9519-EB1260FB604B}"/>
              </a:ext>
            </a:extLst>
          </p:cNvPr>
          <p:cNvSpPr>
            <a:spLocks noGrp="1"/>
          </p:cNvSpPr>
          <p:nvPr>
            <p:ph type="title"/>
          </p:nvPr>
        </p:nvSpPr>
        <p:spPr>
          <a:xfrm>
            <a:off x="0" y="0"/>
            <a:ext cx="10515600" cy="1325563"/>
          </a:xfrm>
        </p:spPr>
        <p:txBody>
          <a:bodyPr/>
          <a:lstStyle/>
          <a:p>
            <a:pPr algn="ctr"/>
            <a:r>
              <a:rPr lang="en-US" dirty="0">
                <a:solidFill>
                  <a:srgbClr val="ED1C24"/>
                </a:solidFill>
                <a:latin typeface="Comic Sans MS" panose="030F0902030302020204" pitchFamily="66" charset="0"/>
              </a:rPr>
              <a:t>Overview of Presentation</a:t>
            </a:r>
          </a:p>
        </p:txBody>
      </p:sp>
      <p:sp>
        <p:nvSpPr>
          <p:cNvPr id="7" name="Oval 6">
            <a:extLst>
              <a:ext uri="{FF2B5EF4-FFF2-40B4-BE49-F238E27FC236}">
                <a16:creationId xmlns:a16="http://schemas.microsoft.com/office/drawing/2014/main" id="{99573010-94E7-2042-A9C2-6BC22E18C4F4}"/>
              </a:ext>
            </a:extLst>
          </p:cNvPr>
          <p:cNvSpPr/>
          <p:nvPr/>
        </p:nvSpPr>
        <p:spPr>
          <a:xfrm>
            <a:off x="4575134" y="926168"/>
            <a:ext cx="2749591" cy="1303507"/>
          </a:xfrm>
          <a:prstGeom prst="ellipse">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omic Sans MS" panose="030F0902030302020204" pitchFamily="66" charset="0"/>
              </a:rPr>
              <a:t>NETWORK PROPERTIES</a:t>
            </a:r>
          </a:p>
          <a:p>
            <a:pPr algn="ctr"/>
            <a:endParaRPr lang="en-US" sz="1400" dirty="0">
              <a:solidFill>
                <a:schemeClr val="accent6">
                  <a:lumMod val="50000"/>
                </a:schemeClr>
              </a:solidFill>
              <a:latin typeface="Comic Sans MS" panose="030F0902030302020204" pitchFamily="66" charset="0"/>
            </a:endParaRPr>
          </a:p>
        </p:txBody>
      </p:sp>
      <p:sp>
        <p:nvSpPr>
          <p:cNvPr id="8" name="Oval 7">
            <a:extLst>
              <a:ext uri="{FF2B5EF4-FFF2-40B4-BE49-F238E27FC236}">
                <a16:creationId xmlns:a16="http://schemas.microsoft.com/office/drawing/2014/main" id="{52180AF6-6C53-EE49-B51A-7C61F645E850}"/>
              </a:ext>
            </a:extLst>
          </p:cNvPr>
          <p:cNvSpPr/>
          <p:nvPr/>
        </p:nvSpPr>
        <p:spPr>
          <a:xfrm>
            <a:off x="8301223" y="3133789"/>
            <a:ext cx="3161918" cy="1413753"/>
          </a:xfrm>
          <a:prstGeom prst="ellipse">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omic Sans MS" panose="030F0902030302020204" pitchFamily="66" charset="0"/>
              </a:rPr>
              <a:t>ALGORITHMS &amp; ARCHITECTURE </a:t>
            </a:r>
          </a:p>
          <a:p>
            <a:pPr algn="ctr"/>
            <a:r>
              <a:rPr lang="en-US" sz="1400" dirty="0">
                <a:solidFill>
                  <a:schemeClr val="accent6">
                    <a:lumMod val="50000"/>
                  </a:schemeClr>
                </a:solidFill>
                <a:latin typeface="Comic Sans MS" panose="030F0902030302020204" pitchFamily="66" charset="0"/>
              </a:rPr>
              <a:t>(updating changes in HPC systems)</a:t>
            </a:r>
          </a:p>
        </p:txBody>
      </p:sp>
      <p:sp>
        <p:nvSpPr>
          <p:cNvPr id="10" name="Oval 9">
            <a:extLst>
              <a:ext uri="{FF2B5EF4-FFF2-40B4-BE49-F238E27FC236}">
                <a16:creationId xmlns:a16="http://schemas.microsoft.com/office/drawing/2014/main" id="{CB9F4AE6-E837-5B40-9CE2-8CDCF9744FC2}"/>
              </a:ext>
            </a:extLst>
          </p:cNvPr>
          <p:cNvSpPr/>
          <p:nvPr/>
        </p:nvSpPr>
        <p:spPr>
          <a:xfrm>
            <a:off x="3769026" y="5398634"/>
            <a:ext cx="4653948" cy="1303507"/>
          </a:xfrm>
          <a:prstGeom prst="ellipse">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omic Sans MS" panose="030F0902030302020204" pitchFamily="66" charset="0"/>
              </a:rPr>
              <a:t>OBSERVATIONS </a:t>
            </a:r>
          </a:p>
          <a:p>
            <a:pPr algn="ctr"/>
            <a:r>
              <a:rPr lang="en-US" sz="1400" b="1" dirty="0">
                <a:solidFill>
                  <a:schemeClr val="accent6">
                    <a:lumMod val="50000"/>
                  </a:schemeClr>
                </a:solidFill>
                <a:latin typeface="Comic Sans MS" panose="030F0902030302020204" pitchFamily="66" charset="0"/>
              </a:rPr>
              <a:t>(Research Findings and Correctness/Proofs)</a:t>
            </a:r>
          </a:p>
        </p:txBody>
      </p:sp>
      <p:sp>
        <p:nvSpPr>
          <p:cNvPr id="11" name="Oval 10">
            <a:extLst>
              <a:ext uri="{FF2B5EF4-FFF2-40B4-BE49-F238E27FC236}">
                <a16:creationId xmlns:a16="http://schemas.microsoft.com/office/drawing/2014/main" id="{6E2A3F2C-DCAF-5742-BABF-5965D2DCC76B}"/>
              </a:ext>
            </a:extLst>
          </p:cNvPr>
          <p:cNvSpPr/>
          <p:nvPr/>
        </p:nvSpPr>
        <p:spPr>
          <a:xfrm>
            <a:off x="728859" y="2989064"/>
            <a:ext cx="2931494" cy="1558478"/>
          </a:xfrm>
          <a:prstGeom prst="ellipse">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omic Sans MS" panose="030F0902030302020204" pitchFamily="66" charset="0"/>
              </a:rPr>
              <a:t>EXPERIMENTS/RESULTS</a:t>
            </a:r>
          </a:p>
          <a:p>
            <a:pPr algn="ctr"/>
            <a:r>
              <a:rPr lang="en-US" sz="1400" dirty="0">
                <a:solidFill>
                  <a:schemeClr val="accent6">
                    <a:lumMod val="50000"/>
                  </a:schemeClr>
                </a:solidFill>
                <a:latin typeface="Comic Sans MS" panose="030F0902030302020204" pitchFamily="66" charset="0"/>
              </a:rPr>
              <a:t>(Scalability, Comparison)</a:t>
            </a:r>
          </a:p>
        </p:txBody>
      </p:sp>
      <p:sp>
        <p:nvSpPr>
          <p:cNvPr id="13" name="6-Point Star 12">
            <a:extLst>
              <a:ext uri="{FF2B5EF4-FFF2-40B4-BE49-F238E27FC236}">
                <a16:creationId xmlns:a16="http://schemas.microsoft.com/office/drawing/2014/main" id="{8821DFC1-A069-4B4E-98E7-5331BA9B906C}"/>
              </a:ext>
            </a:extLst>
          </p:cNvPr>
          <p:cNvSpPr/>
          <p:nvPr/>
        </p:nvSpPr>
        <p:spPr>
          <a:xfrm>
            <a:off x="4575134" y="2461553"/>
            <a:ext cx="2749592" cy="2613500"/>
          </a:xfrm>
          <a:prstGeom prst="star6">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50000"/>
                  </a:schemeClr>
                </a:solidFill>
                <a:latin typeface="Comic Sans MS" panose="030F0902030302020204" pitchFamily="66" charset="0"/>
              </a:rPr>
              <a:t>Dissertation/</a:t>
            </a:r>
          </a:p>
          <a:p>
            <a:pPr algn="ctr"/>
            <a:r>
              <a:rPr lang="en-US" b="1" dirty="0">
                <a:solidFill>
                  <a:schemeClr val="accent6">
                    <a:lumMod val="50000"/>
                  </a:schemeClr>
                </a:solidFill>
                <a:latin typeface="Comic Sans MS" panose="030F0902030302020204" pitchFamily="66" charset="0"/>
              </a:rPr>
              <a:t>Research</a:t>
            </a:r>
          </a:p>
        </p:txBody>
      </p:sp>
    </p:spTree>
    <p:extLst>
      <p:ext uri="{BB962C8B-B14F-4D97-AF65-F5344CB8AC3E}">
        <p14:creationId xmlns:p14="http://schemas.microsoft.com/office/powerpoint/2010/main" val="4637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0" y="92072"/>
            <a:ext cx="8428800" cy="847200"/>
          </a:xfrm>
          <a:prstGeom prst="rect">
            <a:avLst/>
          </a:prstGeom>
        </p:spPr>
        <p:txBody>
          <a:bodyPr vert="horz" lIns="121900" tIns="121900" rIns="121900" bIns="121900" rtlCol="0" anchor="t" anchorCtr="0">
            <a:noAutofit/>
          </a:bodyPr>
          <a:lstStyle/>
          <a:p>
            <a:r>
              <a:rPr lang="en" sz="4267" dirty="0">
                <a:solidFill>
                  <a:srgbClr val="ED1C24"/>
                </a:solidFill>
                <a:latin typeface="Comic Sans MS"/>
                <a:cs typeface="Comic Sans MS"/>
              </a:rPr>
              <a:t>Community Detection</a:t>
            </a:r>
          </a:p>
        </p:txBody>
      </p:sp>
      <p:sp>
        <p:nvSpPr>
          <p:cNvPr id="80" name="Shape 80"/>
          <p:cNvSpPr txBox="1">
            <a:spLocks noGrp="1"/>
          </p:cNvSpPr>
          <p:nvPr>
            <p:ph type="body" idx="1"/>
          </p:nvPr>
        </p:nvSpPr>
        <p:spPr>
          <a:xfrm>
            <a:off x="91440" y="939272"/>
            <a:ext cx="11818620" cy="6057262"/>
          </a:xfrm>
          <a:prstGeom prst="rect">
            <a:avLst/>
          </a:prstGeom>
        </p:spPr>
        <p:txBody>
          <a:bodyPr vert="horz" lIns="121900" tIns="121900" rIns="121900" bIns="121900" rtlCol="0" anchor="t" anchorCtr="0">
            <a:noAutofit/>
          </a:bodyPr>
          <a:lstStyle/>
          <a:p>
            <a:pPr marL="609585" indent="-304792"/>
            <a:r>
              <a:rPr lang="en-US" sz="2667" dirty="0">
                <a:latin typeface="Comic Sans MS" panose="030F0702030302020204" pitchFamily="66" charset="0"/>
              </a:rPr>
              <a:t>Communities are groups of vertices that are more tightly connected to each other than other vertices in the network</a:t>
            </a:r>
          </a:p>
          <a:p>
            <a:pPr marL="609585" indent="-304792"/>
            <a:r>
              <a:rPr lang="en-US" sz="2667" dirty="0">
                <a:latin typeface="Comic Sans MS" panose="030F0702030302020204" pitchFamily="66" charset="0"/>
              </a:rPr>
              <a:t>Numerous methods/metrics exist</a:t>
            </a:r>
          </a:p>
          <a:p>
            <a:pPr lvl="1"/>
            <a:r>
              <a:rPr lang="en-US" sz="2133" dirty="0">
                <a:solidFill>
                  <a:srgbClr val="820101"/>
                </a:solidFill>
                <a:latin typeface="Comic Sans MS" panose="030F0702030302020204" pitchFamily="66" charset="0"/>
              </a:rPr>
              <a:t>Modularity</a:t>
            </a:r>
            <a:r>
              <a:rPr lang="en-US" sz="2133" dirty="0">
                <a:latin typeface="Comic Sans MS" panose="030F0702030302020204" pitchFamily="66" charset="0"/>
              </a:rPr>
              <a:t> (more connections than random)</a:t>
            </a:r>
          </a:p>
          <a:p>
            <a:pPr lvl="1"/>
            <a:r>
              <a:rPr lang="en-US" sz="2133" dirty="0">
                <a:solidFill>
                  <a:srgbClr val="820101"/>
                </a:solidFill>
                <a:latin typeface="Comic Sans MS" panose="030F0702030302020204" pitchFamily="66" charset="0"/>
              </a:rPr>
              <a:t>Conductance</a:t>
            </a:r>
            <a:r>
              <a:rPr lang="en-US" sz="2133" dirty="0">
                <a:solidFill>
                  <a:srgbClr val="3D1212"/>
                </a:solidFill>
                <a:latin typeface="Comic Sans MS" panose="030F0702030302020204" pitchFamily="66" charset="0"/>
              </a:rPr>
              <a:t> </a:t>
            </a:r>
            <a:r>
              <a:rPr lang="en-US" sz="2133" dirty="0">
                <a:latin typeface="Comic Sans MS" panose="030F0702030302020204" pitchFamily="66" charset="0"/>
              </a:rPr>
              <a:t>(less connections between in a communities) </a:t>
            </a:r>
          </a:p>
          <a:p>
            <a:pPr lvl="1"/>
            <a:r>
              <a:rPr lang="en-US" sz="2133" dirty="0">
                <a:solidFill>
                  <a:srgbClr val="820101"/>
                </a:solidFill>
                <a:latin typeface="Comic Sans MS" panose="030F0702030302020204" pitchFamily="66" charset="0"/>
              </a:rPr>
              <a:t>Random Walk </a:t>
            </a:r>
            <a:r>
              <a:rPr lang="en-US" sz="2133" dirty="0">
                <a:latin typeface="Comic Sans MS" panose="030F0702030302020204" pitchFamily="66" charset="0"/>
              </a:rPr>
              <a:t>(vertices most often visited are in a community) </a:t>
            </a:r>
          </a:p>
          <a:p>
            <a:pPr marL="609585" indent="-304792"/>
            <a:endParaRPr sz="2667" dirty="0"/>
          </a:p>
        </p:txBody>
      </p:sp>
      <p:pic>
        <p:nvPicPr>
          <p:cNvPr id="82" name="Shape 82"/>
          <p:cNvPicPr preferRelativeResize="0"/>
          <p:nvPr/>
        </p:nvPicPr>
        <p:blipFill>
          <a:blip r:embed="rId3">
            <a:alphaModFix/>
          </a:blip>
          <a:stretch>
            <a:fillRect/>
          </a:stretch>
        </p:blipFill>
        <p:spPr>
          <a:xfrm>
            <a:off x="292221" y="3090776"/>
            <a:ext cx="4762434" cy="2648902"/>
          </a:xfrm>
          <a:prstGeom prst="rect">
            <a:avLst/>
          </a:prstGeom>
          <a:noFill/>
          <a:ln>
            <a:noFill/>
          </a:ln>
        </p:spPr>
      </p:pic>
      <p:grpSp>
        <p:nvGrpSpPr>
          <p:cNvPr id="17" name="Group 16">
            <a:extLst>
              <a:ext uri="{FF2B5EF4-FFF2-40B4-BE49-F238E27FC236}">
                <a16:creationId xmlns:a16="http://schemas.microsoft.com/office/drawing/2014/main" id="{19103F93-79B0-48A3-A5F4-9A79CE70C270}"/>
              </a:ext>
            </a:extLst>
          </p:cNvPr>
          <p:cNvGrpSpPr/>
          <p:nvPr/>
        </p:nvGrpSpPr>
        <p:grpSpPr>
          <a:xfrm>
            <a:off x="5255436" y="2992245"/>
            <a:ext cx="6225746" cy="2648902"/>
            <a:chOff x="3276600" y="457200"/>
            <a:chExt cx="7239001" cy="5867400"/>
          </a:xfrm>
        </p:grpSpPr>
        <p:sp>
          <p:nvSpPr>
            <p:cNvPr id="18" name="Smiley Face 17">
              <a:extLst>
                <a:ext uri="{FF2B5EF4-FFF2-40B4-BE49-F238E27FC236}">
                  <a16:creationId xmlns:a16="http://schemas.microsoft.com/office/drawing/2014/main" id="{3F4D379E-69F6-4DB9-96D0-04D9D8A4A74C}"/>
                </a:ext>
              </a:extLst>
            </p:cNvPr>
            <p:cNvSpPr/>
            <p:nvPr/>
          </p:nvSpPr>
          <p:spPr>
            <a:xfrm>
              <a:off x="3276600" y="2667000"/>
              <a:ext cx="914400" cy="762000"/>
            </a:xfrm>
            <a:prstGeom prst="smileyFace">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Smiley Face 18">
              <a:extLst>
                <a:ext uri="{FF2B5EF4-FFF2-40B4-BE49-F238E27FC236}">
                  <a16:creationId xmlns:a16="http://schemas.microsoft.com/office/drawing/2014/main" id="{D7B12410-EF6A-445D-98B8-3885EC66F1F8}"/>
                </a:ext>
              </a:extLst>
            </p:cNvPr>
            <p:cNvSpPr/>
            <p:nvPr/>
          </p:nvSpPr>
          <p:spPr>
            <a:xfrm>
              <a:off x="8861323" y="2590800"/>
              <a:ext cx="685800" cy="609600"/>
            </a:xfrm>
            <a:prstGeom prst="smileyFace">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0" name="Smiley Face 19">
              <a:extLst>
                <a:ext uri="{FF2B5EF4-FFF2-40B4-BE49-F238E27FC236}">
                  <a16:creationId xmlns:a16="http://schemas.microsoft.com/office/drawing/2014/main" id="{B748844B-2E76-4C50-B83B-9C672C35E771}"/>
                </a:ext>
              </a:extLst>
            </p:cNvPr>
            <p:cNvSpPr/>
            <p:nvPr/>
          </p:nvSpPr>
          <p:spPr>
            <a:xfrm>
              <a:off x="7413523" y="685800"/>
              <a:ext cx="685800" cy="609600"/>
            </a:xfrm>
            <a:prstGeom prst="smileyFace">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Smiley Face 20">
              <a:extLst>
                <a:ext uri="{FF2B5EF4-FFF2-40B4-BE49-F238E27FC236}">
                  <a16:creationId xmlns:a16="http://schemas.microsoft.com/office/drawing/2014/main" id="{D0E5F6B4-26D3-47AF-BF75-36DD23EC6920}"/>
                </a:ext>
              </a:extLst>
            </p:cNvPr>
            <p:cNvSpPr/>
            <p:nvPr/>
          </p:nvSpPr>
          <p:spPr>
            <a:xfrm>
              <a:off x="9089923" y="990600"/>
              <a:ext cx="685800" cy="609600"/>
            </a:xfrm>
            <a:prstGeom prst="smileyFace">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15E62B33-026D-40CB-B7BF-DF5F672EDD46}"/>
                </a:ext>
              </a:extLst>
            </p:cNvPr>
            <p:cNvCxnSpPr>
              <a:stCxn id="18" idx="0"/>
              <a:endCxn id="20" idx="2"/>
            </p:cNvCxnSpPr>
            <p:nvPr/>
          </p:nvCxnSpPr>
          <p:spPr>
            <a:xfrm flipV="1">
              <a:off x="3733801" y="990600"/>
              <a:ext cx="3679723" cy="1676400"/>
            </a:xfrm>
            <a:prstGeom prst="line">
              <a:avLst/>
            </a:prstGeom>
            <a:ln w="19050">
              <a:prstDash val="sysDot"/>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1ABBFA8-ACD8-42DA-8BD3-832798ABEFCE}"/>
                </a:ext>
              </a:extLst>
            </p:cNvPr>
            <p:cNvCxnSpPr>
              <a:stCxn id="18" idx="7"/>
              <a:endCxn id="21" idx="3"/>
            </p:cNvCxnSpPr>
            <p:nvPr/>
          </p:nvCxnSpPr>
          <p:spPr>
            <a:xfrm flipV="1">
              <a:off x="4057090" y="1510926"/>
              <a:ext cx="5133267" cy="1267666"/>
            </a:xfrm>
            <a:prstGeom prst="line">
              <a:avLst/>
            </a:prstGeom>
            <a:ln w="19050">
              <a:prstDash val="sysDot"/>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C497EA4-E5AE-4AEE-B32D-7D0C77EFE560}"/>
                </a:ext>
              </a:extLst>
            </p:cNvPr>
            <p:cNvCxnSpPr>
              <a:stCxn id="18" idx="6"/>
              <a:endCxn id="19" idx="2"/>
            </p:cNvCxnSpPr>
            <p:nvPr/>
          </p:nvCxnSpPr>
          <p:spPr>
            <a:xfrm flipV="1">
              <a:off x="4191001" y="2895600"/>
              <a:ext cx="4670323" cy="152400"/>
            </a:xfrm>
            <a:prstGeom prst="line">
              <a:avLst/>
            </a:prstGeom>
            <a:ln w="19050">
              <a:prstDash val="sysDot"/>
            </a:ln>
          </p:spPr>
          <p:style>
            <a:lnRef idx="2">
              <a:schemeClr val="dk1"/>
            </a:lnRef>
            <a:fillRef idx="0">
              <a:schemeClr val="dk1"/>
            </a:fillRef>
            <a:effectRef idx="1">
              <a:schemeClr val="dk1"/>
            </a:effectRef>
            <a:fontRef idx="minor">
              <a:schemeClr val="tx1"/>
            </a:fontRef>
          </p:style>
        </p:cxnSp>
        <p:sp>
          <p:nvSpPr>
            <p:cNvPr id="25" name="Freeform 29">
              <a:extLst>
                <a:ext uri="{FF2B5EF4-FFF2-40B4-BE49-F238E27FC236}">
                  <a16:creationId xmlns:a16="http://schemas.microsoft.com/office/drawing/2014/main" id="{6F11C983-1BAB-4526-A9A5-64A00C625460}"/>
                </a:ext>
              </a:extLst>
            </p:cNvPr>
            <p:cNvSpPr/>
            <p:nvPr/>
          </p:nvSpPr>
          <p:spPr>
            <a:xfrm>
              <a:off x="7184924" y="457200"/>
              <a:ext cx="3330677" cy="2947220"/>
            </a:xfrm>
            <a:custGeom>
              <a:avLst/>
              <a:gdLst>
                <a:gd name="connsiteX0" fmla="*/ 204019 w 3330677"/>
                <a:gd name="connsiteY0" fmla="*/ 0 h 2947220"/>
                <a:gd name="connsiteX1" fmla="*/ 41787 w 3330677"/>
                <a:gd name="connsiteY1" fmla="*/ 722671 h 2947220"/>
                <a:gd name="connsiteX2" fmla="*/ 454742 w 3330677"/>
                <a:gd name="connsiteY2" fmla="*/ 1489587 h 2947220"/>
                <a:gd name="connsiteX3" fmla="*/ 1428135 w 3330677"/>
                <a:gd name="connsiteY3" fmla="*/ 2654710 h 2947220"/>
                <a:gd name="connsiteX4" fmla="*/ 2372032 w 3330677"/>
                <a:gd name="connsiteY4" fmla="*/ 2890684 h 2947220"/>
                <a:gd name="connsiteX5" fmla="*/ 3330677 w 3330677"/>
                <a:gd name="connsiteY5" fmla="*/ 2315497 h 2947220"/>
                <a:gd name="connsiteX6" fmla="*/ 3330677 w 3330677"/>
                <a:gd name="connsiteY6" fmla="*/ 2315497 h 294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0677" h="2947220">
                  <a:moveTo>
                    <a:pt x="204019" y="0"/>
                  </a:moveTo>
                  <a:cubicBezTo>
                    <a:pt x="102009" y="237203"/>
                    <a:pt x="0" y="474406"/>
                    <a:pt x="41787" y="722671"/>
                  </a:cubicBezTo>
                  <a:cubicBezTo>
                    <a:pt x="83574" y="970936"/>
                    <a:pt x="223684" y="1167580"/>
                    <a:pt x="454742" y="1489587"/>
                  </a:cubicBezTo>
                  <a:cubicBezTo>
                    <a:pt x="685800" y="1811594"/>
                    <a:pt x="1108587" y="2421194"/>
                    <a:pt x="1428135" y="2654710"/>
                  </a:cubicBezTo>
                  <a:cubicBezTo>
                    <a:pt x="1747683" y="2888226"/>
                    <a:pt x="2054942" y="2947220"/>
                    <a:pt x="2372032" y="2890684"/>
                  </a:cubicBezTo>
                  <a:cubicBezTo>
                    <a:pt x="2689122" y="2834149"/>
                    <a:pt x="3330677" y="2315497"/>
                    <a:pt x="3330677" y="2315497"/>
                  </a:cubicBezTo>
                  <a:lnTo>
                    <a:pt x="3330677" y="2315497"/>
                  </a:ln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Smiley Face 25">
              <a:extLst>
                <a:ext uri="{FF2B5EF4-FFF2-40B4-BE49-F238E27FC236}">
                  <a16:creationId xmlns:a16="http://schemas.microsoft.com/office/drawing/2014/main" id="{C464A973-39DC-4B93-976B-49335ACE81D7}"/>
                </a:ext>
              </a:extLst>
            </p:cNvPr>
            <p:cNvSpPr/>
            <p:nvPr/>
          </p:nvSpPr>
          <p:spPr>
            <a:xfrm>
              <a:off x="6858000" y="5562600"/>
              <a:ext cx="685800" cy="609600"/>
            </a:xfrm>
            <a:prstGeom prst="smileyFace">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Smiley Face 26">
              <a:extLst>
                <a:ext uri="{FF2B5EF4-FFF2-40B4-BE49-F238E27FC236}">
                  <a16:creationId xmlns:a16="http://schemas.microsoft.com/office/drawing/2014/main" id="{09730F6D-BC23-4714-9155-28D496822D6E}"/>
                </a:ext>
              </a:extLst>
            </p:cNvPr>
            <p:cNvSpPr/>
            <p:nvPr/>
          </p:nvSpPr>
          <p:spPr>
            <a:xfrm>
              <a:off x="5638800" y="5715000"/>
              <a:ext cx="685800" cy="609600"/>
            </a:xfrm>
            <a:prstGeom prst="smileyFace">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8" name="Freeform 76">
              <a:extLst>
                <a:ext uri="{FF2B5EF4-FFF2-40B4-BE49-F238E27FC236}">
                  <a16:creationId xmlns:a16="http://schemas.microsoft.com/office/drawing/2014/main" id="{2734428F-54C9-4730-97D5-6DD77F0A4E15}"/>
                </a:ext>
              </a:extLst>
            </p:cNvPr>
            <p:cNvSpPr/>
            <p:nvPr/>
          </p:nvSpPr>
          <p:spPr>
            <a:xfrm>
              <a:off x="3505200" y="4648200"/>
              <a:ext cx="4419600" cy="1600200"/>
            </a:xfrm>
            <a:custGeom>
              <a:avLst/>
              <a:gdLst>
                <a:gd name="connsiteX0" fmla="*/ 206477 w 3596148"/>
                <a:gd name="connsiteY0" fmla="*/ 2131141 h 2219632"/>
                <a:gd name="connsiteX1" fmla="*/ 132735 w 3596148"/>
                <a:gd name="connsiteY1" fmla="*/ 1098754 h 2219632"/>
                <a:gd name="connsiteX2" fmla="*/ 1002890 w 3596148"/>
                <a:gd name="connsiteY2" fmla="*/ 287593 h 2219632"/>
                <a:gd name="connsiteX3" fmla="*/ 2256503 w 3596148"/>
                <a:gd name="connsiteY3" fmla="*/ 169606 h 2219632"/>
                <a:gd name="connsiteX4" fmla="*/ 3392129 w 3596148"/>
                <a:gd name="connsiteY4" fmla="*/ 1305232 h 2219632"/>
                <a:gd name="connsiteX5" fmla="*/ 3480619 w 3596148"/>
                <a:gd name="connsiteY5" fmla="*/ 2219632 h 22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148" h="2219632">
                  <a:moveTo>
                    <a:pt x="206477" y="2131141"/>
                  </a:moveTo>
                  <a:cubicBezTo>
                    <a:pt x="103238" y="1768576"/>
                    <a:pt x="0" y="1406012"/>
                    <a:pt x="132735" y="1098754"/>
                  </a:cubicBezTo>
                  <a:cubicBezTo>
                    <a:pt x="265470" y="791496"/>
                    <a:pt x="648929" y="442451"/>
                    <a:pt x="1002890" y="287593"/>
                  </a:cubicBezTo>
                  <a:cubicBezTo>
                    <a:pt x="1356851" y="132735"/>
                    <a:pt x="1858297" y="0"/>
                    <a:pt x="2256503" y="169606"/>
                  </a:cubicBezTo>
                  <a:cubicBezTo>
                    <a:pt x="2654709" y="339212"/>
                    <a:pt x="3188110" y="963561"/>
                    <a:pt x="3392129" y="1305232"/>
                  </a:cubicBezTo>
                  <a:cubicBezTo>
                    <a:pt x="3596148" y="1646903"/>
                    <a:pt x="3538383" y="1933267"/>
                    <a:pt x="3480619" y="2219632"/>
                  </a:cubicBezTo>
                </a:path>
              </a:pathLst>
            </a:custGeom>
            <a:ln w="5715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F9C0E6C0-F3AA-487E-855F-8918FFF03FD3}"/>
                </a:ext>
              </a:extLst>
            </p:cNvPr>
            <p:cNvCxnSpPr>
              <a:endCxn id="27" idx="0"/>
            </p:cNvCxnSpPr>
            <p:nvPr/>
          </p:nvCxnSpPr>
          <p:spPr>
            <a:xfrm>
              <a:off x="3886200" y="3429000"/>
              <a:ext cx="2095500" cy="2286000"/>
            </a:xfrm>
            <a:prstGeom prst="line">
              <a:avLst/>
            </a:prstGeom>
            <a:ln w="19050">
              <a:prstDash val="sysDot"/>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BE7DAAC9-256C-4BA3-9E5E-B1ECF1639DB1}"/>
                </a:ext>
              </a:extLst>
            </p:cNvPr>
            <p:cNvCxnSpPr>
              <a:stCxn id="18" idx="5"/>
              <a:endCxn id="26" idx="0"/>
            </p:cNvCxnSpPr>
            <p:nvPr/>
          </p:nvCxnSpPr>
          <p:spPr>
            <a:xfrm>
              <a:off x="4057090" y="3317408"/>
              <a:ext cx="3143811" cy="2245192"/>
            </a:xfrm>
            <a:prstGeom prst="line">
              <a:avLst/>
            </a:prstGeom>
            <a:ln w="19050">
              <a:prstDash val="sysDot"/>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26E9D75-9510-4608-8B2D-9F5F2C81E498}"/>
                </a:ext>
              </a:extLst>
            </p:cNvPr>
            <p:cNvSpPr txBox="1"/>
            <p:nvPr/>
          </p:nvSpPr>
          <p:spPr>
            <a:xfrm>
              <a:off x="8153399" y="5562600"/>
              <a:ext cx="1904999" cy="629233"/>
            </a:xfrm>
            <a:prstGeom prst="rect">
              <a:avLst/>
            </a:prstGeom>
            <a:noFill/>
            <a:ln w="57150">
              <a:noFill/>
            </a:ln>
          </p:spPr>
          <p:txBody>
            <a:bodyPr wrap="square" rtlCol="0">
              <a:spAutoFit/>
            </a:bodyPr>
            <a:lstStyle/>
            <a:p>
              <a:r>
                <a:rPr lang="en-US" sz="2800" dirty="0">
                  <a:solidFill>
                    <a:schemeClr val="accent2"/>
                  </a:solidFill>
                  <a:latin typeface="Comic Sans MS" panose="030F0902030302020204" pitchFamily="66" charset="0"/>
                </a:rPr>
                <a:t>Theatre</a:t>
              </a:r>
              <a:endParaRPr lang="en-IN" sz="2800" dirty="0">
                <a:solidFill>
                  <a:schemeClr val="accent2"/>
                </a:solidFill>
                <a:latin typeface="Comic Sans MS" panose="030F0902030302020204" pitchFamily="66" charset="0"/>
              </a:endParaRPr>
            </a:p>
          </p:txBody>
        </p:sp>
        <p:sp>
          <p:nvSpPr>
            <p:cNvPr id="32" name="Smiley Face 31">
              <a:extLst>
                <a:ext uri="{FF2B5EF4-FFF2-40B4-BE49-F238E27FC236}">
                  <a16:creationId xmlns:a16="http://schemas.microsoft.com/office/drawing/2014/main" id="{8CB7EAE6-E8AB-4946-845E-5EAE347F371A}"/>
                </a:ext>
              </a:extLst>
            </p:cNvPr>
            <p:cNvSpPr/>
            <p:nvPr/>
          </p:nvSpPr>
          <p:spPr>
            <a:xfrm>
              <a:off x="4038600" y="5410200"/>
              <a:ext cx="685800" cy="609600"/>
            </a:xfrm>
            <a:prstGeom prst="smileyFace">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BC570D67-22E3-4C7C-8CD9-229CBDBC9CEC}"/>
                </a:ext>
              </a:extLst>
            </p:cNvPr>
            <p:cNvCxnSpPr>
              <a:stCxn id="18" idx="4"/>
              <a:endCxn id="32" idx="0"/>
            </p:cNvCxnSpPr>
            <p:nvPr/>
          </p:nvCxnSpPr>
          <p:spPr>
            <a:xfrm>
              <a:off x="3733800" y="3429000"/>
              <a:ext cx="647700" cy="1981200"/>
            </a:xfrm>
            <a:prstGeom prst="line">
              <a:avLst/>
            </a:prstGeom>
            <a:ln w="19050">
              <a:prstDash val="sysDot"/>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9F8BB2FD-D8B5-4C96-B2CD-0F0F8C7D2A71}"/>
                </a:ext>
              </a:extLst>
            </p:cNvPr>
            <p:cNvCxnSpPr>
              <a:stCxn id="21" idx="4"/>
              <a:endCxn id="19" idx="0"/>
            </p:cNvCxnSpPr>
            <p:nvPr/>
          </p:nvCxnSpPr>
          <p:spPr>
            <a:xfrm flipH="1">
              <a:off x="9204223" y="1600200"/>
              <a:ext cx="228600" cy="990600"/>
            </a:xfrm>
            <a:prstGeom prst="line">
              <a:avLst/>
            </a:prstGeom>
            <a:ln w="57150"/>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83ECE18D-489C-4634-A015-5D41F5D1DCE7}"/>
                </a:ext>
              </a:extLst>
            </p:cNvPr>
            <p:cNvCxnSpPr>
              <a:stCxn id="20" idx="5"/>
              <a:endCxn id="19" idx="1"/>
            </p:cNvCxnSpPr>
            <p:nvPr/>
          </p:nvCxnSpPr>
          <p:spPr>
            <a:xfrm>
              <a:off x="7998890" y="1206126"/>
              <a:ext cx="962866" cy="1473948"/>
            </a:xfrm>
            <a:prstGeom prst="line">
              <a:avLst/>
            </a:prstGeom>
            <a:ln w="57150"/>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9A0EF4B-85A4-4409-9DEF-404F1B73DD25}"/>
                </a:ext>
              </a:extLst>
            </p:cNvPr>
            <p:cNvCxnSpPr>
              <a:stCxn id="20" idx="6"/>
              <a:endCxn id="21" idx="1"/>
            </p:cNvCxnSpPr>
            <p:nvPr/>
          </p:nvCxnSpPr>
          <p:spPr>
            <a:xfrm>
              <a:off x="8099324" y="990600"/>
              <a:ext cx="1091033" cy="89274"/>
            </a:xfrm>
            <a:prstGeom prst="line">
              <a:avLst/>
            </a:prstGeom>
            <a:ln w="57150"/>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76E54AE-4351-4CE9-84C7-7DAE78E3C005}"/>
                </a:ext>
              </a:extLst>
            </p:cNvPr>
            <p:cNvSpPr txBox="1"/>
            <p:nvPr/>
          </p:nvSpPr>
          <p:spPr>
            <a:xfrm>
              <a:off x="7870723" y="3358336"/>
              <a:ext cx="1981200" cy="523220"/>
            </a:xfrm>
            <a:prstGeom prst="rect">
              <a:avLst/>
            </a:prstGeom>
            <a:noFill/>
            <a:ln w="57150">
              <a:noFill/>
            </a:ln>
          </p:spPr>
          <p:txBody>
            <a:bodyPr wrap="square" rtlCol="0">
              <a:spAutoFit/>
            </a:bodyPr>
            <a:lstStyle/>
            <a:p>
              <a:r>
                <a:rPr lang="en-US" sz="2800" dirty="0">
                  <a:solidFill>
                    <a:srgbClr val="FF0000"/>
                  </a:solidFill>
                  <a:latin typeface="Comic Sans MS" panose="030F0902030302020204" pitchFamily="66" charset="0"/>
                </a:rPr>
                <a:t>Soccer</a:t>
              </a:r>
              <a:endParaRPr lang="en-IN" sz="2800" dirty="0">
                <a:solidFill>
                  <a:srgbClr val="FF0000"/>
                </a:solidFill>
                <a:latin typeface="Comic Sans MS" panose="030F0902030302020204" pitchFamily="66" charset="0"/>
              </a:endParaRPr>
            </a:p>
          </p:txBody>
        </p:sp>
      </p:grpSp>
      <p:sp>
        <p:nvSpPr>
          <p:cNvPr id="38" name="TextBox 37">
            <a:extLst>
              <a:ext uri="{FF2B5EF4-FFF2-40B4-BE49-F238E27FC236}">
                <a16:creationId xmlns:a16="http://schemas.microsoft.com/office/drawing/2014/main" id="{8BDA890E-5F30-4C46-ADD4-CFC084B17F32}"/>
              </a:ext>
            </a:extLst>
          </p:cNvPr>
          <p:cNvSpPr txBox="1"/>
          <p:nvPr/>
        </p:nvSpPr>
        <p:spPr>
          <a:xfrm>
            <a:off x="1039091" y="5866450"/>
            <a:ext cx="10333180" cy="830997"/>
          </a:xfrm>
          <a:prstGeom prst="rect">
            <a:avLst/>
          </a:prstGeom>
          <a:solidFill>
            <a:schemeClr val="accent2">
              <a:lumMod val="40000"/>
              <a:lumOff val="60000"/>
            </a:schemeClr>
          </a:solidFill>
        </p:spPr>
        <p:txBody>
          <a:bodyPr wrap="square" rtlCol="0">
            <a:spAutoFit/>
          </a:bodyPr>
          <a:lstStyle/>
          <a:p>
            <a:r>
              <a:rPr lang="en-US" sz="2400" dirty="0">
                <a:solidFill>
                  <a:schemeClr val="accent6">
                    <a:lumMod val="50000"/>
                  </a:schemeClr>
                </a:solidFill>
                <a:latin typeface="Comic Sans MS" panose="030F0902030302020204" pitchFamily="66" charset="0"/>
              </a:rPr>
              <a:t>Internal neighbors should be tightly connected</a:t>
            </a:r>
          </a:p>
          <a:p>
            <a:r>
              <a:rPr lang="en-US" sz="2400" dirty="0">
                <a:solidFill>
                  <a:schemeClr val="accent6">
                    <a:lumMod val="50000"/>
                  </a:schemeClr>
                </a:solidFill>
                <a:latin typeface="Comic Sans MS" panose="030F0902030302020204" pitchFamily="66" charset="0"/>
              </a:rPr>
              <a:t>=&gt; High clustering coefficient</a:t>
            </a:r>
          </a:p>
        </p:txBody>
      </p:sp>
    </p:spTree>
    <p:extLst>
      <p:ext uri="{BB962C8B-B14F-4D97-AF65-F5344CB8AC3E}">
        <p14:creationId xmlns:p14="http://schemas.microsoft.com/office/powerpoint/2010/main" val="16642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0" y="92072"/>
            <a:ext cx="11910060" cy="847200"/>
          </a:xfrm>
          <a:prstGeom prst="rect">
            <a:avLst/>
          </a:prstGeom>
        </p:spPr>
        <p:txBody>
          <a:bodyPr vert="horz" lIns="121900" tIns="121900" rIns="121900" bIns="121900" rtlCol="0" anchor="t" anchorCtr="0">
            <a:noAutofit/>
          </a:bodyPr>
          <a:lstStyle/>
          <a:p>
            <a:r>
              <a:rPr lang="en" sz="4267" dirty="0">
                <a:solidFill>
                  <a:srgbClr val="ED1C24"/>
                </a:solidFill>
                <a:latin typeface="Comic Sans MS"/>
                <a:cs typeface="Comic Sans MS"/>
              </a:rPr>
              <a:t>Permanence</a:t>
            </a:r>
          </a:p>
        </p:txBody>
      </p:sp>
      <p:sp>
        <p:nvSpPr>
          <p:cNvPr id="80" name="Shape 80"/>
          <p:cNvSpPr txBox="1">
            <a:spLocks noGrp="1"/>
          </p:cNvSpPr>
          <p:nvPr>
            <p:ph type="body" idx="1"/>
          </p:nvPr>
        </p:nvSpPr>
        <p:spPr>
          <a:xfrm>
            <a:off x="45720" y="800738"/>
            <a:ext cx="11818620" cy="6057262"/>
          </a:xfrm>
          <a:prstGeom prst="rect">
            <a:avLst/>
          </a:prstGeom>
        </p:spPr>
        <p:txBody>
          <a:bodyPr vert="horz" lIns="121900" tIns="121900" rIns="121900" bIns="121900" rtlCol="0" anchor="t" anchorCtr="0">
            <a:noAutofit/>
          </a:bodyPr>
          <a:lstStyle/>
          <a:p>
            <a:pPr marL="609585" indent="-304792"/>
            <a:endParaRPr sz="2667"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2A4DDF7-70D8-4DFD-81DB-2D164EA9FB14}"/>
                  </a:ext>
                </a:extLst>
              </p:cNvPr>
              <p:cNvSpPr txBox="1"/>
              <p:nvPr/>
            </p:nvSpPr>
            <p:spPr>
              <a:xfrm>
                <a:off x="-330758" y="1242278"/>
                <a:ext cx="7136296" cy="6962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𝑃𝑒𝑟𝑚</m:t>
                          </m:r>
                        </m:e>
                        <m:sup>
                          <m:r>
                            <a:rPr lang="en-US" sz="2000" b="0" i="1" smtClean="0">
                              <a:latin typeface="Cambria Math" panose="02040503050406030204" pitchFamily="18" charset="0"/>
                            </a:rPr>
                            <m:t>𝑐</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𝐼</m:t>
                                  </m:r>
                                </m:e>
                                <m:sup>
                                  <m:r>
                                    <a:rPr lang="en-US" sz="2000" i="1">
                                      <a:latin typeface="Cambria Math" panose="02040503050406030204" pitchFamily="18" charset="0"/>
                                    </a:rPr>
                                    <m:t>𝐶</m:t>
                                  </m:r>
                                </m:sup>
                              </m:sSup>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num>
                            <m:den>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𝑚𝑎𝑥</m:t>
                                  </m:r>
                                </m:sub>
                              </m:sSub>
                            </m:den>
                          </m:f>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den>
                          </m:f>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𝑖𝑛</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𝐼</m:t>
                              </m:r>
                            </m:e>
                            <m:sup>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 </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𝑃</m:t>
                              </m:r>
                            </m:e>
                          </m:d>
                        </m:num>
                        <m:den>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den>
                      </m:f>
                    </m:oMath>
                  </m:oMathPara>
                </a14:m>
                <a:endParaRPr lang="en-US" sz="2000" dirty="0"/>
              </a:p>
            </p:txBody>
          </p:sp>
        </mc:Choice>
        <mc:Fallback>
          <p:sp>
            <p:nvSpPr>
              <p:cNvPr id="2" name="TextBox 1">
                <a:extLst>
                  <a:ext uri="{FF2B5EF4-FFF2-40B4-BE49-F238E27FC236}">
                    <a16:creationId xmlns:a16="http://schemas.microsoft.com/office/drawing/2014/main" id="{B2A4DDF7-70D8-4DFD-81DB-2D164EA9FB14}"/>
                  </a:ext>
                </a:extLst>
              </p:cNvPr>
              <p:cNvSpPr txBox="1">
                <a:spLocks noRot="1" noChangeAspect="1" noMove="1" noResize="1" noEditPoints="1" noAdjustHandles="1" noChangeArrowheads="1" noChangeShapeType="1" noTextEdit="1"/>
              </p:cNvSpPr>
              <p:nvPr/>
            </p:nvSpPr>
            <p:spPr>
              <a:xfrm>
                <a:off x="-330758" y="1242278"/>
                <a:ext cx="7136296" cy="6962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7CB465-6AAA-4BFB-A2D0-A49E63B4D69D}"/>
                  </a:ext>
                </a:extLst>
              </p:cNvPr>
              <p:cNvSpPr txBox="1"/>
              <p:nvPr/>
            </p:nvSpPr>
            <p:spPr>
              <a:xfrm>
                <a:off x="135629" y="2143412"/>
                <a:ext cx="6481555" cy="1478225"/>
              </a:xfrm>
              <a:prstGeom prst="rect">
                <a:avLst/>
              </a:prstGeom>
              <a:noFill/>
            </p:spPr>
            <p:txBody>
              <a:bodyPr wrap="square" rtlCol="0">
                <a:spAutoFit/>
              </a:bodyPr>
              <a:lstStyle/>
              <a:p>
                <a:r>
                  <a:rPr lang="en-US" i="1" dirty="0">
                    <a:solidFill>
                      <a:srgbClr val="800000"/>
                    </a:solidFill>
                    <a:latin typeface="Comic Sans MS"/>
                    <a:cs typeface="Comic Sans MS"/>
                  </a:rPr>
                  <a:t>I </a:t>
                </a:r>
                <a:r>
                  <a:rPr lang="en-US" dirty="0">
                    <a:solidFill>
                      <a:srgbClr val="800000"/>
                    </a:solidFill>
                    <a:latin typeface="Comic Sans MS"/>
                    <a:cs typeface="Comic Sans MS"/>
                  </a:rPr>
                  <a:t>(</a:t>
                </a:r>
                <a:r>
                  <a:rPr lang="en-US" i="1" dirty="0">
                    <a:solidFill>
                      <a:srgbClr val="800000"/>
                    </a:solidFill>
                    <a:latin typeface="Comic Sans MS"/>
                    <a:cs typeface="Comic Sans MS"/>
                  </a:rPr>
                  <a:t>P</a:t>
                </a:r>
                <a:r>
                  <a:rPr lang="en-US" dirty="0">
                    <a:solidFill>
                      <a:srgbClr val="800000"/>
                    </a:solidFill>
                    <a:latin typeface="Comic Sans MS"/>
                    <a:cs typeface="Comic Sans MS"/>
                  </a:rPr>
                  <a:t>)</a:t>
                </a:r>
                <a:r>
                  <a:rPr lang="en-US" dirty="0">
                    <a:latin typeface="Comic Sans MS"/>
                    <a:cs typeface="Comic Sans MS"/>
                  </a:rPr>
                  <a:t>=internal deg of </a:t>
                </a:r>
                <a:r>
                  <a:rPr lang="en-US" i="1" dirty="0">
                    <a:latin typeface="Comic Sans MS"/>
                    <a:cs typeface="Comic Sans MS"/>
                  </a:rPr>
                  <a:t>v</a:t>
                </a:r>
              </a:p>
              <a:p>
                <a14:m>
                  <m:oMath xmlns:m="http://schemas.openxmlformats.org/officeDocument/2006/math">
                    <m:sSup>
                      <m:sSupPr>
                        <m:ctrlPr>
                          <a:rPr lang="en-US" sz="1800" i="1" smtClean="0">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𝐼</m:t>
                        </m:r>
                      </m:e>
                      <m:sup>
                        <m:r>
                          <a:rPr lang="en-US" sz="1800" i="1">
                            <a:solidFill>
                              <a:srgbClr val="C00000"/>
                            </a:solidFill>
                            <a:latin typeface="Cambria Math" panose="02040503050406030204" pitchFamily="18" charset="0"/>
                          </a:rPr>
                          <m:t>𝐶</m:t>
                        </m:r>
                      </m:sup>
                    </m:sSup>
                    <m:d>
                      <m:dPr>
                        <m:ctrlPr>
                          <a:rPr lang="en-US" sz="1800" i="1">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𝑃</m:t>
                        </m:r>
                      </m:e>
                    </m:d>
                    <m:r>
                      <a:rPr lang="en-US" sz="1800" b="0" i="1" smtClean="0">
                        <a:solidFill>
                          <a:srgbClr val="C00000"/>
                        </a:solidFill>
                        <a:latin typeface="Cambria Math" panose="02040503050406030204" pitchFamily="18" charset="0"/>
                      </a:rPr>
                      <m:t>=</m:t>
                    </m:r>
                  </m:oMath>
                </a14:m>
                <a:r>
                  <a:rPr lang="en-US" i="1" dirty="0">
                    <a:solidFill>
                      <a:schemeClr val="bg1">
                        <a:lumMod val="10000"/>
                      </a:schemeClr>
                    </a:solidFill>
                    <a:latin typeface="Comic Sans MS"/>
                    <a:cs typeface="Comic Sans MS"/>
                  </a:rPr>
                  <a:t>Total set of internal connections in Community C</a:t>
                </a:r>
              </a:p>
              <a:p>
                <a:r>
                  <a:rPr lang="en-US" i="1" dirty="0">
                    <a:solidFill>
                      <a:srgbClr val="800000"/>
                    </a:solidFill>
                    <a:latin typeface="Comic Sans MS"/>
                    <a:cs typeface="Comic Sans MS"/>
                  </a:rPr>
                  <a:t>D </a:t>
                </a:r>
                <a:r>
                  <a:rPr lang="en-US" dirty="0">
                    <a:solidFill>
                      <a:srgbClr val="800000"/>
                    </a:solidFill>
                    <a:latin typeface="Comic Sans MS"/>
                    <a:cs typeface="Comic Sans MS"/>
                  </a:rPr>
                  <a:t>(P)</a:t>
                </a:r>
                <a:r>
                  <a:rPr lang="en-US" dirty="0">
                    <a:latin typeface="Comic Sans MS"/>
                    <a:cs typeface="Comic Sans MS"/>
                  </a:rPr>
                  <a:t>=degree of </a:t>
                </a:r>
                <a:r>
                  <a:rPr lang="en-US" i="1" dirty="0">
                    <a:latin typeface="Comic Sans MS"/>
                    <a:cs typeface="Comic Sans MS"/>
                  </a:rPr>
                  <a:t>v</a:t>
                </a:r>
              </a:p>
              <a:p>
                <a:r>
                  <a:rPr lang="en-US" i="1" dirty="0">
                    <a:solidFill>
                      <a:srgbClr val="800000"/>
                    </a:solidFill>
                    <a:latin typeface="Comic Sans MS"/>
                    <a:cs typeface="Comic Sans MS"/>
                  </a:rPr>
                  <a:t>E</a:t>
                </a:r>
                <a:r>
                  <a:rPr lang="en-US" i="1" baseline="-25000" dirty="0">
                    <a:solidFill>
                      <a:srgbClr val="800000"/>
                    </a:solidFill>
                    <a:latin typeface="Comic Sans MS"/>
                    <a:cs typeface="Comic Sans MS"/>
                  </a:rPr>
                  <a:t>max</a:t>
                </a:r>
                <a:r>
                  <a:rPr lang="en-US" dirty="0">
                    <a:solidFill>
                      <a:srgbClr val="800000"/>
                    </a:solidFill>
                    <a:latin typeface="Comic Sans MS"/>
                    <a:cs typeface="Comic Sans MS"/>
                  </a:rPr>
                  <a:t>(</a:t>
                </a:r>
                <a:r>
                  <a:rPr lang="en-US" i="1" dirty="0">
                    <a:solidFill>
                      <a:srgbClr val="800000"/>
                    </a:solidFill>
                    <a:latin typeface="Comic Sans MS"/>
                    <a:cs typeface="Comic Sans MS"/>
                  </a:rPr>
                  <a:t>P</a:t>
                </a:r>
                <a:r>
                  <a:rPr lang="en-US" dirty="0">
                    <a:solidFill>
                      <a:srgbClr val="800000"/>
                    </a:solidFill>
                    <a:latin typeface="Comic Sans MS"/>
                    <a:cs typeface="Comic Sans MS"/>
                  </a:rPr>
                  <a:t>)</a:t>
                </a:r>
                <a:r>
                  <a:rPr lang="en-US" dirty="0">
                    <a:latin typeface="Comic Sans MS"/>
                    <a:cs typeface="Comic Sans MS"/>
                  </a:rPr>
                  <a:t>=Max connection to an external community</a:t>
                </a:r>
              </a:p>
              <a:p>
                <a:r>
                  <a:rPr lang="en-US" i="1" dirty="0" err="1">
                    <a:solidFill>
                      <a:srgbClr val="800000"/>
                    </a:solidFill>
                    <a:latin typeface="Comic Sans MS"/>
                    <a:cs typeface="Comic Sans MS"/>
                  </a:rPr>
                  <a:t>C</a:t>
                </a:r>
                <a:r>
                  <a:rPr lang="en-US" i="1" baseline="-25000" dirty="0" err="1">
                    <a:solidFill>
                      <a:srgbClr val="800000"/>
                    </a:solidFill>
                    <a:latin typeface="Comic Sans MS"/>
                    <a:cs typeface="Comic Sans MS"/>
                  </a:rPr>
                  <a:t>in</a:t>
                </a:r>
                <a:r>
                  <a:rPr lang="en-US" dirty="0">
                    <a:solidFill>
                      <a:srgbClr val="800000"/>
                    </a:solidFill>
                    <a:latin typeface="Comic Sans MS"/>
                    <a:cs typeface="Comic Sans MS"/>
                  </a:rPr>
                  <a:t>(</a:t>
                </a:r>
                <a:r>
                  <a:rPr lang="en-US" i="1" dirty="0">
                    <a:solidFill>
                      <a:srgbClr val="800000"/>
                    </a:solidFill>
                    <a:latin typeface="Comic Sans MS"/>
                    <a:cs typeface="Comic Sans MS"/>
                  </a:rPr>
                  <a:t>P</a:t>
                </a:r>
                <a:r>
                  <a:rPr lang="en-US" dirty="0">
                    <a:solidFill>
                      <a:srgbClr val="800000"/>
                    </a:solidFill>
                    <a:latin typeface="Comic Sans MS"/>
                    <a:cs typeface="Comic Sans MS"/>
                  </a:rPr>
                  <a:t>)</a:t>
                </a:r>
                <a:r>
                  <a:rPr lang="en-US" dirty="0">
                    <a:latin typeface="Comic Sans MS"/>
                    <a:cs typeface="Comic Sans MS"/>
                  </a:rPr>
                  <a:t>=Clustering coefficient of internal neighbors</a:t>
                </a:r>
                <a:endParaRPr lang="en-IN" dirty="0">
                  <a:latin typeface="Comic Sans MS"/>
                  <a:cs typeface="Comic Sans MS"/>
                </a:endParaRPr>
              </a:p>
            </p:txBody>
          </p:sp>
        </mc:Choice>
        <mc:Fallback>
          <p:sp>
            <p:nvSpPr>
              <p:cNvPr id="3" name="TextBox 2">
                <a:extLst>
                  <a:ext uri="{FF2B5EF4-FFF2-40B4-BE49-F238E27FC236}">
                    <a16:creationId xmlns:a16="http://schemas.microsoft.com/office/drawing/2014/main" id="{2D7CB465-6AAA-4BFB-A2D0-A49E63B4D69D}"/>
                  </a:ext>
                </a:extLst>
              </p:cNvPr>
              <p:cNvSpPr txBox="1">
                <a:spLocks noRot="1" noChangeAspect="1" noMove="1" noResize="1" noEditPoints="1" noAdjustHandles="1" noChangeArrowheads="1" noChangeShapeType="1" noTextEdit="1"/>
              </p:cNvSpPr>
              <p:nvPr/>
            </p:nvSpPr>
            <p:spPr>
              <a:xfrm>
                <a:off x="135629" y="2143412"/>
                <a:ext cx="6481555" cy="1478225"/>
              </a:xfrm>
              <a:prstGeom prst="rect">
                <a:avLst/>
              </a:prstGeom>
              <a:blipFill>
                <a:blip r:embed="rId4"/>
                <a:stretch>
                  <a:fillRect l="-753" t="-2066" b="-6198"/>
                </a:stretch>
              </a:blipFill>
            </p:spPr>
            <p:txBody>
              <a:bodyPr/>
              <a:lstStyle/>
              <a:p>
                <a:r>
                  <a:rPr lang="en-US">
                    <a:noFill/>
                  </a:rPr>
                  <a:t> </a:t>
                </a:r>
              </a:p>
            </p:txBody>
          </p:sp>
        </mc:Fallback>
      </mc:AlternateContent>
      <p:pic>
        <p:nvPicPr>
          <p:cNvPr id="4" name="Picture 3" descr="Diagram, schematic&#10;&#10;Description automatically generated">
            <a:extLst>
              <a:ext uri="{FF2B5EF4-FFF2-40B4-BE49-F238E27FC236}">
                <a16:creationId xmlns:a16="http://schemas.microsoft.com/office/drawing/2014/main" id="{28280ABE-5682-43BA-8A80-2F9AB591E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38" y="800738"/>
            <a:ext cx="5058802" cy="405881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F857693-6B40-4983-9C51-0294CE8AF4CA}"/>
                  </a:ext>
                </a:extLst>
              </p:cNvPr>
              <p:cNvSpPr txBox="1"/>
              <p:nvPr/>
            </p:nvSpPr>
            <p:spPr>
              <a:xfrm>
                <a:off x="327660" y="4424484"/>
                <a:ext cx="5292090" cy="1942070"/>
              </a:xfrm>
              <a:prstGeom prst="rect">
                <a:avLst/>
              </a:prstGeom>
              <a:noFill/>
            </p:spPr>
            <p:txBody>
              <a:bodyPr wrap="squar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𝑃𝑒𝑟𝑚</m:t>
                        </m:r>
                      </m:e>
                      <m:sup>
                        <m:r>
                          <a:rPr lang="en-US" sz="2000" b="0" i="1" smtClean="0">
                            <a:latin typeface="Cambria Math" panose="02040503050406030204" pitchFamily="18" charset="0"/>
                          </a:rPr>
                          <m:t>𝐶</m:t>
                        </m:r>
                        <m:r>
                          <a:rPr lang="en-US" sz="2000" b="0" i="1" smtClean="0">
                            <a:latin typeface="Cambria Math" panose="02040503050406030204" pitchFamily="18" charset="0"/>
                          </a:rPr>
                          <m:t>1</m:t>
                        </m:r>
                      </m:sup>
                    </m:sSup>
                  </m:oMath>
                </a14:m>
                <a:r>
                  <a:rPr lang="en-US" sz="2000" dirty="0">
                    <a:latin typeface="Comic Sans MS" panose="030F0702030302020204" pitchFamily="66" charset="0"/>
                  </a:rPr>
                  <a:t>(</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)=−0.18</m:t>
                    </m:r>
                  </m:oMath>
                </a14:m>
                <a:endParaRPr lang="en-US" sz="2000" dirty="0">
                  <a:latin typeface="Comic Sans MS" panose="030F0702030302020204" pitchFamily="66" charset="0"/>
                </a:endParaRPr>
              </a:p>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𝑃𝑒𝑟𝑚</m:t>
                        </m:r>
                      </m:e>
                      <m:sup>
                        <m:r>
                          <a:rPr lang="en-US" sz="2000" b="0" i="1" smtClean="0">
                            <a:latin typeface="Cambria Math" panose="02040503050406030204" pitchFamily="18" charset="0"/>
                          </a:rPr>
                          <m:t>𝐶</m:t>
                        </m:r>
                        <m:r>
                          <a:rPr lang="en-US" sz="2000" b="0" i="1" smtClean="0">
                            <a:latin typeface="Cambria Math" panose="02040503050406030204" pitchFamily="18" charset="0"/>
                          </a:rPr>
                          <m:t>2</m:t>
                        </m:r>
                      </m:sup>
                    </m:sSup>
                  </m:oMath>
                </a14:m>
                <a:r>
                  <a:rPr lang="en-US" sz="2000" dirty="0">
                    <a:latin typeface="Comic Sans MS" panose="030F0702030302020204" pitchFamily="66" charset="0"/>
                  </a:rPr>
                  <a:t>(</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)=−0.01</m:t>
                    </m:r>
                  </m:oMath>
                </a14:m>
                <a:endParaRPr lang="en-US" sz="2000" b="0" dirty="0">
                  <a:latin typeface="Comic Sans MS" panose="030F0702030302020204" pitchFamily="66" charset="0"/>
                </a:endParaRPr>
              </a:p>
              <a:p>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𝑃𝑒𝑟𝑚</m:t>
                        </m:r>
                      </m:e>
                      <m:sup>
                        <m:r>
                          <a:rPr lang="en-US" sz="2000" b="0" i="1" smtClean="0">
                            <a:latin typeface="Cambria Math" panose="02040503050406030204" pitchFamily="18" charset="0"/>
                          </a:rPr>
                          <m:t>𝐶</m:t>
                        </m:r>
                      </m:sup>
                    </m:sSup>
                  </m:oMath>
                </a14:m>
                <a:r>
                  <a:rPr lang="en-US" sz="2000" dirty="0">
                    <a:latin typeface="Comic Sans MS" panose="030F0702030302020204" pitchFamily="66" charset="0"/>
                  </a:rPr>
                  <a:t>(</a:t>
                </a:r>
                <a14:m>
                  <m:oMath xmlns:m="http://schemas.openxmlformats.org/officeDocument/2006/math">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oMath>
                </a14:m>
                <a:r>
                  <a:rPr lang="en-US" sz="2000" dirty="0">
                    <a:latin typeface="Comic Sans MS" panose="030F0702030302020204" pitchFamily="66" charset="0"/>
                  </a:rPr>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𝑃𝑒𝑟𝑚</m:t>
                        </m:r>
                      </m:e>
                      <m:sup>
                        <m:r>
                          <a:rPr lang="en-US" sz="2000" i="1">
                            <a:latin typeface="Cambria Math" panose="02040503050406030204" pitchFamily="18" charset="0"/>
                          </a:rPr>
                          <m:t>𝐶</m:t>
                        </m:r>
                        <m:r>
                          <a:rPr lang="en-US" sz="2000" i="1">
                            <a:latin typeface="Cambria Math" panose="02040503050406030204" pitchFamily="18" charset="0"/>
                          </a:rPr>
                          <m:t>1</m:t>
                        </m:r>
                      </m:sup>
                    </m:sSup>
                  </m:oMath>
                </a14:m>
                <a:r>
                  <a:rPr lang="en-US" sz="2000" dirty="0">
                    <a:latin typeface="Comic Sans MS" panose="030F0702030302020204" pitchFamily="66" charset="0"/>
                  </a:rPr>
                  <a:t>(</a:t>
                </a:r>
                <a14:m>
                  <m:oMath xmlns:m="http://schemas.openxmlformats.org/officeDocument/2006/math">
                    <m:r>
                      <a:rPr lang="en-US" sz="2000" i="1" dirty="0">
                        <a:latin typeface="Cambria Math" panose="02040503050406030204" pitchFamily="18" charset="0"/>
                      </a:rPr>
                      <m:t>𝑃</m:t>
                    </m:r>
                    <m:r>
                      <a:rPr lang="en-US" sz="2000" i="1" dirty="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𝑃𝑒𝑟𝑚</m:t>
                        </m:r>
                      </m:e>
                      <m:sup>
                        <m:r>
                          <a:rPr lang="en-US" sz="2000" i="1">
                            <a:latin typeface="Cambria Math" panose="02040503050406030204" pitchFamily="18" charset="0"/>
                          </a:rPr>
                          <m:t>𝐶</m:t>
                        </m:r>
                        <m:r>
                          <a:rPr lang="en-US" sz="2000" i="1">
                            <a:latin typeface="Cambria Math" panose="02040503050406030204" pitchFamily="18" charset="0"/>
                          </a:rPr>
                          <m:t>2</m:t>
                        </m:r>
                      </m:sup>
                    </m:sSup>
                    <m:r>
                      <m:rPr>
                        <m:nor/>
                      </m:rPr>
                      <a:rPr lang="en-US" sz="2000" dirty="0">
                        <a:latin typeface="Comic Sans MS" panose="030F0702030302020204" pitchFamily="66" charset="0"/>
                      </a:rPr>
                      <m:t>(</m:t>
                    </m:r>
                    <m:r>
                      <a:rPr lang="en-US" sz="2000" i="1" dirty="0">
                        <a:latin typeface="Cambria Math" panose="02040503050406030204" pitchFamily="18" charset="0"/>
                      </a:rPr>
                      <m:t>𝑃</m:t>
                    </m:r>
                    <m:r>
                      <a:rPr lang="en-US" sz="2000" i="1" dirty="0">
                        <a:latin typeface="Cambria Math" panose="02040503050406030204" pitchFamily="18" charset="0"/>
                      </a:rPr>
                      <m:t>)=</m:t>
                    </m:r>
                  </m:oMath>
                </a14:m>
                <a:r>
                  <a:rPr lang="en-US" sz="2000" dirty="0">
                    <a:latin typeface="Comic Sans MS" panose="030F0702030302020204" pitchFamily="66" charset="0"/>
                  </a:rPr>
                  <a:t>-0.19</a:t>
                </a:r>
              </a:p>
              <a:p>
                <a:endParaRPr lang="en-US" sz="2000" dirty="0">
                  <a:solidFill>
                    <a:srgbClr val="C00000"/>
                  </a:solidFill>
                  <a:latin typeface="Comic Sans MS" panose="030F0702030302020204" pitchFamily="66" charset="0"/>
                </a:endParaRPr>
              </a:p>
              <a:p>
                <a:r>
                  <a:rPr lang="en-US" sz="2000" dirty="0">
                    <a:solidFill>
                      <a:srgbClr val="C00000"/>
                    </a:solidFill>
                    <a:latin typeface="Comic Sans MS" panose="030F0702030302020204" pitchFamily="66" charset="0"/>
                  </a:rPr>
                  <a:t>See (Page Number:77-78) for detailed calculation</a:t>
                </a:r>
              </a:p>
            </p:txBody>
          </p:sp>
        </mc:Choice>
        <mc:Fallback>
          <p:sp>
            <p:nvSpPr>
              <p:cNvPr id="6" name="TextBox 5">
                <a:extLst>
                  <a:ext uri="{FF2B5EF4-FFF2-40B4-BE49-F238E27FC236}">
                    <a16:creationId xmlns:a16="http://schemas.microsoft.com/office/drawing/2014/main" id="{BF857693-6B40-4983-9C51-0294CE8AF4CA}"/>
                  </a:ext>
                </a:extLst>
              </p:cNvPr>
              <p:cNvSpPr txBox="1">
                <a:spLocks noRot="1" noChangeAspect="1" noMove="1" noResize="1" noEditPoints="1" noAdjustHandles="1" noChangeArrowheads="1" noChangeShapeType="1" noTextEdit="1"/>
              </p:cNvSpPr>
              <p:nvPr/>
            </p:nvSpPr>
            <p:spPr>
              <a:xfrm>
                <a:off x="327660" y="4424484"/>
                <a:ext cx="5292090" cy="1942070"/>
              </a:xfrm>
              <a:prstGeom prst="rect">
                <a:avLst/>
              </a:prstGeom>
              <a:blipFill>
                <a:blip r:embed="rId6"/>
                <a:stretch>
                  <a:fillRect l="-1267" t="-1887" b="-471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CE462C3-CA0C-4849-934A-38F79262EF36}"/>
              </a:ext>
            </a:extLst>
          </p:cNvPr>
          <p:cNvSpPr txBox="1"/>
          <p:nvPr/>
        </p:nvSpPr>
        <p:spPr>
          <a:xfrm>
            <a:off x="6677083" y="5649208"/>
            <a:ext cx="3051053" cy="523220"/>
          </a:xfrm>
          <a:prstGeom prst="rect">
            <a:avLst/>
          </a:prstGeom>
          <a:noFill/>
        </p:spPr>
        <p:txBody>
          <a:bodyPr wrap="none" rtlCol="0">
            <a:spAutoFit/>
          </a:bodyPr>
          <a:lstStyle/>
          <a:p>
            <a:r>
              <a:rPr lang="en-US" sz="2800" i="1" dirty="0">
                <a:latin typeface="Comic Sans MS" panose="030F0702030302020204" pitchFamily="66" charset="0"/>
              </a:rPr>
              <a:t>Perm</a:t>
            </a:r>
            <a:r>
              <a:rPr lang="en-US" sz="2800" dirty="0">
                <a:latin typeface="Comic Sans MS" panose="030F0702030302020204" pitchFamily="66" charset="0"/>
              </a:rPr>
              <a:t>(</a:t>
            </a:r>
            <a:r>
              <a:rPr lang="en-US" sz="2800" i="1" dirty="0">
                <a:latin typeface="Comic Sans MS" panose="030F0702030302020204" pitchFamily="66" charset="0"/>
              </a:rPr>
              <a:t>P</a:t>
            </a:r>
            <a:r>
              <a:rPr lang="en-US" sz="2800" dirty="0">
                <a:latin typeface="Comic Sans MS" panose="030F0702030302020204" pitchFamily="66" charset="0"/>
              </a:rPr>
              <a:t>)=-0.19</a:t>
            </a:r>
            <a:endParaRPr lang="en-IN" sz="2800" dirty="0">
              <a:latin typeface="Comic Sans MS" panose="030F0702030302020204" pitchFamily="66" charset="0"/>
            </a:endParaRPr>
          </a:p>
        </p:txBody>
      </p:sp>
      <p:sp>
        <p:nvSpPr>
          <p:cNvPr id="10" name="TextBox 9">
            <a:extLst>
              <a:ext uri="{FF2B5EF4-FFF2-40B4-BE49-F238E27FC236}">
                <a16:creationId xmlns:a16="http://schemas.microsoft.com/office/drawing/2014/main" id="{F64E28FE-E138-4AEA-9105-1F6CE940EEB5}"/>
              </a:ext>
            </a:extLst>
          </p:cNvPr>
          <p:cNvSpPr txBox="1"/>
          <p:nvPr/>
        </p:nvSpPr>
        <p:spPr>
          <a:xfrm>
            <a:off x="6677083" y="6366554"/>
            <a:ext cx="4182809" cy="830997"/>
          </a:xfrm>
          <a:prstGeom prst="rect">
            <a:avLst/>
          </a:prstGeom>
          <a:noFill/>
        </p:spPr>
        <p:txBody>
          <a:bodyPr wrap="square" rtlCol="0">
            <a:spAutoFit/>
          </a:bodyPr>
          <a:lstStyle/>
          <a:p>
            <a:r>
              <a:rPr lang="en-US" sz="2400" i="1" dirty="0">
                <a:latin typeface="Comic Sans MS"/>
                <a:cs typeface="Comic Sans MS"/>
              </a:rPr>
              <a:t>D</a:t>
            </a:r>
            <a:r>
              <a:rPr lang="en-US" sz="2400" dirty="0">
                <a:latin typeface="Comic Sans MS"/>
                <a:cs typeface="Comic Sans MS"/>
              </a:rPr>
              <a:t>(</a:t>
            </a:r>
            <a:r>
              <a:rPr lang="en-US" sz="2400" i="1" dirty="0">
                <a:latin typeface="Comic Sans MS"/>
                <a:cs typeface="Comic Sans MS"/>
              </a:rPr>
              <a:t>P</a:t>
            </a:r>
            <a:r>
              <a:rPr lang="en-US" sz="2400" dirty="0">
                <a:latin typeface="Comic Sans MS"/>
                <a:cs typeface="Comic Sans MS"/>
              </a:rPr>
              <a:t>)=8</a:t>
            </a:r>
          </a:p>
          <a:p>
            <a:endParaRPr lang="en-IN" sz="2400" dirty="0">
              <a:latin typeface="Comic Sans MS"/>
              <a:cs typeface="Comic Sans MS"/>
            </a:endParaRPr>
          </a:p>
        </p:txBody>
      </p:sp>
    </p:spTree>
    <p:extLst>
      <p:ext uri="{BB962C8B-B14F-4D97-AF65-F5344CB8AC3E}">
        <p14:creationId xmlns:p14="http://schemas.microsoft.com/office/powerpoint/2010/main" val="3103628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826" y="10895"/>
            <a:ext cx="10515600" cy="1133693"/>
          </a:xfrm>
        </p:spPr>
        <p:txBody>
          <a:bodyPr>
            <a:normAutofit/>
          </a:bodyPr>
          <a:lstStyle/>
          <a:p>
            <a:r>
              <a:rPr lang="en-US" sz="5200" dirty="0">
                <a:solidFill>
                  <a:srgbClr val="FF0000"/>
                </a:solidFill>
                <a:latin typeface="Comic Sans MS" panose="030F0702030302020204" pitchFamily="66" charset="0"/>
              </a:rPr>
              <a:t> Permanence Properties</a:t>
            </a:r>
          </a:p>
        </p:txBody>
      </p:sp>
      <p:graphicFrame>
        <p:nvGraphicFramePr>
          <p:cNvPr id="5" name="Content Placeholder 2">
            <a:extLst>
              <a:ext uri="{FF2B5EF4-FFF2-40B4-BE49-F238E27FC236}">
                <a16:creationId xmlns:a16="http://schemas.microsoft.com/office/drawing/2014/main" id="{C37122B3-3B5F-4530-80AA-21510BEF0145}"/>
              </a:ext>
            </a:extLst>
          </p:cNvPr>
          <p:cNvGraphicFramePr>
            <a:graphicFrameLocks noGrp="1"/>
          </p:cNvGraphicFramePr>
          <p:nvPr>
            <p:ph idx="1"/>
            <p:extLst>
              <p:ext uri="{D42A27DB-BD31-4B8C-83A1-F6EECF244321}">
                <p14:modId xmlns:p14="http://schemas.microsoft.com/office/powerpoint/2010/main" val="925992510"/>
              </p:ext>
            </p:extLst>
          </p:nvPr>
        </p:nvGraphicFramePr>
        <p:xfrm>
          <a:off x="-2026276" y="1022496"/>
          <a:ext cx="9536367" cy="5209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B374F25-2772-4671-BE9D-3AB5ED82B539}"/>
              </a:ext>
            </a:extLst>
          </p:cNvPr>
          <p:cNvSpPr txBox="1"/>
          <p:nvPr/>
        </p:nvSpPr>
        <p:spPr>
          <a:xfrm>
            <a:off x="1678420" y="3481563"/>
            <a:ext cx="2126974" cy="461665"/>
          </a:xfrm>
          <a:prstGeom prst="rect">
            <a:avLst/>
          </a:prstGeom>
          <a:noFill/>
        </p:spPr>
        <p:txBody>
          <a:bodyPr wrap="square" rtlCol="0">
            <a:spAutoFit/>
          </a:bodyPr>
          <a:lstStyle/>
          <a:p>
            <a:r>
              <a:rPr lang="en-US" sz="2400" dirty="0">
                <a:solidFill>
                  <a:srgbClr val="FF0000"/>
                </a:solidFill>
                <a:latin typeface="Comic Sans MS" panose="030F0702030302020204" pitchFamily="66" charset="0"/>
              </a:rPr>
              <a:t>Permanence</a:t>
            </a:r>
          </a:p>
        </p:txBody>
      </p:sp>
      <p:pic>
        <p:nvPicPr>
          <p:cNvPr id="6" name="Picture 5" descr="perturbation_scale.pdf">
            <a:extLst>
              <a:ext uri="{FF2B5EF4-FFF2-40B4-BE49-F238E27FC236}">
                <a16:creationId xmlns:a16="http://schemas.microsoft.com/office/drawing/2014/main" id="{BA9EF74C-70FE-41DA-A665-40A278F3BE4B}"/>
              </a:ext>
            </a:extLst>
          </p:cNvPr>
          <p:cNvPicPr>
            <a:picLocks noChangeAspect="1"/>
          </p:cNvPicPr>
          <p:nvPr/>
        </p:nvPicPr>
        <p:blipFill>
          <a:blip r:embed="rId8"/>
          <a:stretch>
            <a:fillRect/>
          </a:stretch>
        </p:blipFill>
        <p:spPr>
          <a:xfrm>
            <a:off x="5483815" y="1048806"/>
            <a:ext cx="6449105" cy="5209253"/>
          </a:xfrm>
          <a:prstGeom prst="rect">
            <a:avLst/>
          </a:prstGeom>
        </p:spPr>
      </p:pic>
      <p:sp>
        <p:nvSpPr>
          <p:cNvPr id="18" name="TextBox 17">
            <a:extLst>
              <a:ext uri="{FF2B5EF4-FFF2-40B4-BE49-F238E27FC236}">
                <a16:creationId xmlns:a16="http://schemas.microsoft.com/office/drawing/2014/main" id="{C1BDAF79-2A55-4E35-971D-B3EF2ED97804}"/>
              </a:ext>
            </a:extLst>
          </p:cNvPr>
          <p:cNvSpPr txBox="1"/>
          <p:nvPr/>
        </p:nvSpPr>
        <p:spPr>
          <a:xfrm>
            <a:off x="5616518" y="6284369"/>
            <a:ext cx="6316402" cy="646331"/>
          </a:xfrm>
          <a:prstGeom prst="rect">
            <a:avLst/>
          </a:prstGeom>
          <a:noFill/>
        </p:spPr>
        <p:txBody>
          <a:bodyPr wrap="square" rtlCol="0">
            <a:spAutoFit/>
          </a:bodyPr>
          <a:lstStyle/>
          <a:p>
            <a:r>
              <a:rPr lang="en-US" dirty="0">
                <a:latin typeface="Comic Sans MS" panose="030F0902030302020204" pitchFamily="66" charset="0"/>
              </a:rPr>
              <a:t>Each row represents a different methods of swapping vertices across two communities</a:t>
            </a:r>
          </a:p>
        </p:txBody>
      </p:sp>
      <p:sp>
        <p:nvSpPr>
          <p:cNvPr id="33" name="TextBox 32">
            <a:extLst>
              <a:ext uri="{FF2B5EF4-FFF2-40B4-BE49-F238E27FC236}">
                <a16:creationId xmlns:a16="http://schemas.microsoft.com/office/drawing/2014/main" id="{62813107-8F2F-4719-A3DE-FF49D972D714}"/>
              </a:ext>
            </a:extLst>
          </p:cNvPr>
          <p:cNvSpPr txBox="1"/>
          <p:nvPr/>
        </p:nvSpPr>
        <p:spPr>
          <a:xfrm>
            <a:off x="1606791" y="3178030"/>
            <a:ext cx="10326129" cy="461665"/>
          </a:xfrm>
          <a:prstGeom prst="rect">
            <a:avLst/>
          </a:prstGeom>
          <a:solidFill>
            <a:schemeClr val="accent2">
              <a:lumMod val="40000"/>
              <a:lumOff val="60000"/>
            </a:schemeClr>
          </a:solidFill>
        </p:spPr>
        <p:txBody>
          <a:bodyPr wrap="square" rtlCol="0">
            <a:spAutoFit/>
          </a:bodyPr>
          <a:lstStyle/>
          <a:p>
            <a:pPr algn="ctr"/>
            <a:r>
              <a:rPr lang="en-US" sz="2400" b="1" dirty="0">
                <a:solidFill>
                  <a:schemeClr val="accent6">
                    <a:lumMod val="50000"/>
                  </a:schemeClr>
                </a:solidFill>
                <a:latin typeface="Comic Sans MS" panose="030F0902030302020204" pitchFamily="66" charset="0"/>
              </a:rPr>
              <a:t>Permanence</a:t>
            </a:r>
            <a:r>
              <a:rPr lang="en-US" sz="2400" dirty="0">
                <a:solidFill>
                  <a:schemeClr val="accent6">
                    <a:lumMod val="50000"/>
                  </a:schemeClr>
                </a:solidFill>
                <a:latin typeface="Comic Sans MS" panose="030F0902030302020204" pitchFamily="66" charset="0"/>
              </a:rPr>
              <a:t> is robust to small changes and sensitive to large changes</a:t>
            </a:r>
          </a:p>
        </p:txBody>
      </p:sp>
    </p:spTree>
    <p:extLst>
      <p:ext uri="{BB962C8B-B14F-4D97-AF65-F5344CB8AC3E}">
        <p14:creationId xmlns:p14="http://schemas.microsoft.com/office/powerpoint/2010/main" val="16701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4"/>
          <p:cNvSpPr>
            <a:spLocks noGrp="1"/>
          </p:cNvSpPr>
          <p:nvPr>
            <p:ph type="title"/>
          </p:nvPr>
        </p:nvSpPr>
        <p:spPr>
          <a:xfrm>
            <a:off x="-74157" y="-59827"/>
            <a:ext cx="9306339" cy="990600"/>
          </a:xfrm>
          <a:noFill/>
        </p:spPr>
        <p:txBody>
          <a:bodyPr>
            <a:normAutofit/>
          </a:bodyPr>
          <a:lstStyle/>
          <a:p>
            <a:r>
              <a:rPr lang="en-US" dirty="0">
                <a:solidFill>
                  <a:schemeClr val="accent2">
                    <a:lumMod val="75000"/>
                  </a:schemeClr>
                </a:solidFill>
                <a:latin typeface="Comic Sans MS"/>
                <a:cs typeface="Comic Sans MS"/>
              </a:rPr>
              <a:t>Maximizing Permanence</a:t>
            </a:r>
          </a:p>
        </p:txBody>
      </p:sp>
      <p:sp>
        <p:nvSpPr>
          <p:cNvPr id="2" name="Date Placeholder 1"/>
          <p:cNvSpPr>
            <a:spLocks noGrp="1"/>
          </p:cNvSpPr>
          <p:nvPr>
            <p:ph type="dt" sz="half" idx="10"/>
          </p:nvPr>
        </p:nvSpPr>
        <p:spPr>
          <a:xfrm>
            <a:off x="27509" y="6518185"/>
            <a:ext cx="2743200" cy="365125"/>
          </a:xfrm>
        </p:spPr>
        <p:txBody>
          <a:bodyPr/>
          <a:lstStyle/>
          <a:p>
            <a:fld id="{0D1EE808-33F3-4D6F-AC11-1D6243A6F931}" type="datetime1">
              <a:rPr lang="en-US" smtClean="0"/>
              <a:t>11/23/2020</a:t>
            </a:fld>
            <a:endParaRPr lang="en-US" dirty="0"/>
          </a:p>
        </p:txBody>
      </p:sp>
      <p:sp>
        <p:nvSpPr>
          <p:cNvPr id="25" name="Slide Number Placeholder 24"/>
          <p:cNvSpPr>
            <a:spLocks noGrp="1"/>
          </p:cNvSpPr>
          <p:nvPr>
            <p:ph type="sldNum" sz="quarter" idx="12"/>
          </p:nvPr>
        </p:nvSpPr>
        <p:spPr/>
        <p:txBody>
          <a:bodyPr/>
          <a:lstStyle/>
          <a:p>
            <a:fld id="{D45BF2F6-C993-483E-8E64-9AEDD62969A1}" type="slidenum">
              <a:rPr lang="en-US" smtClean="0"/>
              <a:pPr/>
              <a:t>43</a:t>
            </a:fld>
            <a:endParaRPr lang="en-US" dirty="0"/>
          </a:p>
        </p:txBody>
      </p:sp>
      <p:sp>
        <p:nvSpPr>
          <p:cNvPr id="27" name="TextBox 26">
            <a:extLst>
              <a:ext uri="{FF2B5EF4-FFF2-40B4-BE49-F238E27FC236}">
                <a16:creationId xmlns:a16="http://schemas.microsoft.com/office/drawing/2014/main" id="{E012F3E4-2C0D-4F7D-83B2-6D352EF72A08}"/>
              </a:ext>
            </a:extLst>
          </p:cNvPr>
          <p:cNvSpPr txBox="1"/>
          <p:nvPr/>
        </p:nvSpPr>
        <p:spPr>
          <a:xfrm>
            <a:off x="8190736" y="462604"/>
            <a:ext cx="2949492" cy="6740307"/>
          </a:xfrm>
          <a:prstGeom prst="rect">
            <a:avLst/>
          </a:prstGeom>
          <a:noFill/>
        </p:spPr>
        <p:txBody>
          <a:bodyPr wrap="square" rtlCol="0">
            <a:spAutoFit/>
          </a:bodyPr>
          <a:lstStyle/>
          <a:p>
            <a:r>
              <a:rPr lang="en-US" dirty="0">
                <a:solidFill>
                  <a:srgbClr val="FF6600"/>
                </a:solidFill>
                <a:latin typeface="Comic Sans MS"/>
                <a:cs typeface="Comic Sans MS"/>
              </a:rPr>
              <a:t>Seeding</a:t>
            </a:r>
            <a:r>
              <a:rPr lang="en-US" dirty="0">
                <a:latin typeface="Comic Sans MS"/>
                <a:cs typeface="Comic Sans MS"/>
              </a:rPr>
              <a:t>: </a:t>
            </a:r>
          </a:p>
          <a:p>
            <a:r>
              <a:rPr lang="en-US" dirty="0">
                <a:latin typeface="Comic Sans MS"/>
                <a:cs typeface="Comic Sans MS"/>
              </a:rPr>
              <a:t>Assign vertex and its neighbors to one cluster</a:t>
            </a:r>
            <a:endParaRPr lang="en-US" dirty="0">
              <a:solidFill>
                <a:srgbClr val="FF6600"/>
              </a:solidFill>
              <a:latin typeface="Comic Sans MS"/>
              <a:cs typeface="Comic Sans MS"/>
            </a:endParaRPr>
          </a:p>
          <a:p>
            <a:r>
              <a:rPr lang="en-US" dirty="0">
                <a:solidFill>
                  <a:srgbClr val="FF6600"/>
                </a:solidFill>
                <a:latin typeface="Comic Sans MS"/>
                <a:cs typeface="Comic Sans MS"/>
              </a:rPr>
              <a:t>Update: </a:t>
            </a:r>
          </a:p>
          <a:p>
            <a:pPr lvl="1"/>
            <a:r>
              <a:rPr lang="en-US" dirty="0">
                <a:latin typeface="Comic Sans MS"/>
                <a:cs typeface="Comic Sans MS"/>
              </a:rPr>
              <a:t>For each vertex, try to check the permanence score by moving to its neighboring community, if there is an overall gain then assign an additional community to v. For example Vertex C belongs to C1 and C2, it has a neighboring community C3 because of edge connection with B. Now moving C to C3 update phase checks if permanence value increases</a:t>
            </a:r>
          </a:p>
          <a:p>
            <a:endParaRPr lang="en-US" dirty="0"/>
          </a:p>
        </p:txBody>
      </p:sp>
      <p:grpSp>
        <p:nvGrpSpPr>
          <p:cNvPr id="241" name="Group 240">
            <a:extLst>
              <a:ext uri="{FF2B5EF4-FFF2-40B4-BE49-F238E27FC236}">
                <a16:creationId xmlns:a16="http://schemas.microsoft.com/office/drawing/2014/main" id="{06C98C24-3468-42EB-B909-1B469C0A5D3B}"/>
              </a:ext>
            </a:extLst>
          </p:cNvPr>
          <p:cNvGrpSpPr/>
          <p:nvPr/>
        </p:nvGrpSpPr>
        <p:grpSpPr>
          <a:xfrm>
            <a:off x="62913" y="983209"/>
            <a:ext cx="2230552" cy="2443663"/>
            <a:chOff x="663945" y="479905"/>
            <a:chExt cx="3100148" cy="2443663"/>
          </a:xfrm>
        </p:grpSpPr>
        <p:grpSp>
          <p:nvGrpSpPr>
            <p:cNvPr id="242" name="Group 241">
              <a:extLst>
                <a:ext uri="{FF2B5EF4-FFF2-40B4-BE49-F238E27FC236}">
                  <a16:creationId xmlns:a16="http://schemas.microsoft.com/office/drawing/2014/main" id="{74062778-90FF-4860-8403-0AF36B539A13}"/>
                </a:ext>
              </a:extLst>
            </p:cNvPr>
            <p:cNvGrpSpPr/>
            <p:nvPr/>
          </p:nvGrpSpPr>
          <p:grpSpPr>
            <a:xfrm>
              <a:off x="750917" y="951006"/>
              <a:ext cx="2237846" cy="1972562"/>
              <a:chOff x="1424902" y="1888704"/>
              <a:chExt cx="2237846" cy="1972562"/>
            </a:xfrm>
          </p:grpSpPr>
          <p:grpSp>
            <p:nvGrpSpPr>
              <p:cNvPr id="244" name="Group 243">
                <a:extLst>
                  <a:ext uri="{FF2B5EF4-FFF2-40B4-BE49-F238E27FC236}">
                    <a16:creationId xmlns:a16="http://schemas.microsoft.com/office/drawing/2014/main" id="{3A0B8729-20B7-40A6-BF17-102F5DB35258}"/>
                  </a:ext>
                </a:extLst>
              </p:cNvPr>
              <p:cNvGrpSpPr/>
              <p:nvPr/>
            </p:nvGrpSpPr>
            <p:grpSpPr>
              <a:xfrm>
                <a:off x="1424902" y="1888704"/>
                <a:ext cx="2237846" cy="1972562"/>
                <a:chOff x="1336034" y="404108"/>
                <a:chExt cx="4337988" cy="3274385"/>
              </a:xfrm>
            </p:grpSpPr>
            <p:cxnSp>
              <p:nvCxnSpPr>
                <p:cNvPr id="246" name="Straight Connector 245">
                  <a:extLst>
                    <a:ext uri="{FF2B5EF4-FFF2-40B4-BE49-F238E27FC236}">
                      <a16:creationId xmlns:a16="http://schemas.microsoft.com/office/drawing/2014/main" id="{F6F0C100-2074-412D-A804-B2E2410B8453}"/>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247" name="Isosceles Triangle 246">
                  <a:extLst>
                    <a:ext uri="{FF2B5EF4-FFF2-40B4-BE49-F238E27FC236}">
                      <a16:creationId xmlns:a16="http://schemas.microsoft.com/office/drawing/2014/main" id="{EF8A8F74-3968-464D-8756-037E79CD07C4}"/>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8" name="Rectangle 247">
                  <a:extLst>
                    <a:ext uri="{FF2B5EF4-FFF2-40B4-BE49-F238E27FC236}">
                      <a16:creationId xmlns:a16="http://schemas.microsoft.com/office/drawing/2014/main" id="{3CB43FDF-DA95-4895-8865-CABD5ABCE15A}"/>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387843BA-BF14-4FCC-ADE2-49359888EF9C}"/>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50" name="Oval 249">
                  <a:extLst>
                    <a:ext uri="{FF2B5EF4-FFF2-40B4-BE49-F238E27FC236}">
                      <a16:creationId xmlns:a16="http://schemas.microsoft.com/office/drawing/2014/main" id="{8543F71D-A006-4BEF-80AB-49D0F2B3354A}"/>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51" name="Oval 250">
                  <a:extLst>
                    <a:ext uri="{FF2B5EF4-FFF2-40B4-BE49-F238E27FC236}">
                      <a16:creationId xmlns:a16="http://schemas.microsoft.com/office/drawing/2014/main" id="{C13CD6D7-0D73-462E-98F0-74976EAF5DCC}"/>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52" name="Oval 251">
                  <a:extLst>
                    <a:ext uri="{FF2B5EF4-FFF2-40B4-BE49-F238E27FC236}">
                      <a16:creationId xmlns:a16="http://schemas.microsoft.com/office/drawing/2014/main" id="{FA0B1D85-CD8F-42FB-8CC0-D23C2335D4A4}"/>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53" name="Oval 252">
                  <a:extLst>
                    <a:ext uri="{FF2B5EF4-FFF2-40B4-BE49-F238E27FC236}">
                      <a16:creationId xmlns:a16="http://schemas.microsoft.com/office/drawing/2014/main" id="{594B9635-E8AE-428B-8894-32CDFF60638C}"/>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54" name="Oval 253">
                  <a:extLst>
                    <a:ext uri="{FF2B5EF4-FFF2-40B4-BE49-F238E27FC236}">
                      <a16:creationId xmlns:a16="http://schemas.microsoft.com/office/drawing/2014/main" id="{FE120F37-6967-4A1A-A55F-357F2DBB9AB4}"/>
                    </a:ext>
                  </a:extLst>
                </p:cNvPr>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245" name="Straight Connector 244">
                <a:extLst>
                  <a:ext uri="{FF2B5EF4-FFF2-40B4-BE49-F238E27FC236}">
                    <a16:creationId xmlns:a16="http://schemas.microsoft.com/office/drawing/2014/main" id="{EA3AA37A-E628-4A3E-B1B6-0FB04B5D5235}"/>
                  </a:ext>
                </a:extLst>
              </p:cNvPr>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sp>
          <p:nvSpPr>
            <p:cNvPr id="243" name="TextBox 242">
              <a:extLst>
                <a:ext uri="{FF2B5EF4-FFF2-40B4-BE49-F238E27FC236}">
                  <a16:creationId xmlns:a16="http://schemas.microsoft.com/office/drawing/2014/main" id="{71ADD5E7-7EFC-4F6B-AA0A-930642E4C936}"/>
                </a:ext>
              </a:extLst>
            </p:cNvPr>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p>
          </p:txBody>
        </p:sp>
      </p:grpSp>
      <p:grpSp>
        <p:nvGrpSpPr>
          <p:cNvPr id="65" name="Group 64">
            <a:extLst>
              <a:ext uri="{FF2B5EF4-FFF2-40B4-BE49-F238E27FC236}">
                <a16:creationId xmlns:a16="http://schemas.microsoft.com/office/drawing/2014/main" id="{5D5409CE-7687-465C-8293-EC1F2D70B221}"/>
              </a:ext>
            </a:extLst>
          </p:cNvPr>
          <p:cNvGrpSpPr/>
          <p:nvPr/>
        </p:nvGrpSpPr>
        <p:grpSpPr>
          <a:xfrm>
            <a:off x="3017336" y="900874"/>
            <a:ext cx="4146023" cy="2942127"/>
            <a:chOff x="3017336" y="900874"/>
            <a:chExt cx="4146023" cy="2942127"/>
          </a:xfrm>
        </p:grpSpPr>
        <p:grpSp>
          <p:nvGrpSpPr>
            <p:cNvPr id="51" name="Group 50"/>
            <p:cNvGrpSpPr/>
            <p:nvPr/>
          </p:nvGrpSpPr>
          <p:grpSpPr>
            <a:xfrm>
              <a:off x="3017336" y="900874"/>
              <a:ext cx="4146023" cy="2671792"/>
              <a:chOff x="2923382" y="1098314"/>
              <a:chExt cx="4380086" cy="2671792"/>
            </a:xfrm>
          </p:grpSpPr>
          <p:sp>
            <p:nvSpPr>
              <p:cNvPr id="47" name="TextBox 46"/>
              <p:cNvSpPr txBox="1"/>
              <p:nvPr/>
            </p:nvSpPr>
            <p:spPr>
              <a:xfrm>
                <a:off x="4203320" y="1098314"/>
                <a:ext cx="3100148" cy="369332"/>
              </a:xfrm>
              <a:prstGeom prst="rect">
                <a:avLst/>
              </a:prstGeom>
              <a:noFill/>
            </p:spPr>
            <p:txBody>
              <a:bodyPr wrap="square" rtlCol="0">
                <a:spAutoFit/>
              </a:bodyPr>
              <a:lstStyle/>
              <a:p>
                <a:r>
                  <a:rPr lang="en-US" b="1" dirty="0">
                    <a:solidFill>
                      <a:srgbClr val="FF6600"/>
                    </a:solidFill>
                  </a:rPr>
                  <a:t>Seeding</a:t>
                </a:r>
              </a:p>
            </p:txBody>
          </p:sp>
          <p:sp>
            <p:nvSpPr>
              <p:cNvPr id="48" name="Right Arrow 47"/>
              <p:cNvSpPr/>
              <p:nvPr/>
            </p:nvSpPr>
            <p:spPr>
              <a:xfrm>
                <a:off x="2923382" y="2625857"/>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4" name="Group 113"/>
              <p:cNvGrpSpPr/>
              <p:nvPr/>
            </p:nvGrpSpPr>
            <p:grpSpPr>
              <a:xfrm>
                <a:off x="4484311" y="1787840"/>
                <a:ext cx="2237846" cy="1982266"/>
                <a:chOff x="3377073" y="4861698"/>
                <a:chExt cx="2237846" cy="1982266"/>
              </a:xfrm>
            </p:grpSpPr>
            <p:sp>
              <p:nvSpPr>
                <p:cNvPr id="115" name="Oval 114"/>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16" name="Oval 115"/>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7" name="Oval 116"/>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8" name="Oval 117"/>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9" name="Oval 118"/>
                <p:cNvSpPr/>
                <p:nvPr/>
              </p:nvSpPr>
              <p:spPr>
                <a:xfrm>
                  <a:off x="3911666" y="4861698"/>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cxnSp>
              <p:nvCxnSpPr>
                <p:cNvPr id="142" name="Straight Connector 141"/>
                <p:cNvCxnSpPr/>
                <p:nvPr/>
              </p:nvCxnSpPr>
              <p:spPr>
                <a:xfrm flipV="1">
                  <a:off x="3465985" y="5115614"/>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cxnSp>
              <p:nvCxnSpPr>
                <p:cNvPr id="138" name="Straight Connector 137"/>
                <p:cNvCxnSpPr>
                  <a:cxnSpLocks/>
                  <a:stCxn id="121" idx="4"/>
                  <a:endCxn id="115" idx="0"/>
                </p:cNvCxnSpPr>
                <p:nvPr/>
              </p:nvCxnSpPr>
              <p:spPr>
                <a:xfrm>
                  <a:off x="3530234" y="585024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cxnSpLocks/>
                  <a:endCxn id="117" idx="2"/>
                </p:cNvCxnSpPr>
                <p:nvPr/>
              </p:nvCxnSpPr>
              <p:spPr>
                <a:xfrm>
                  <a:off x="3683394" y="667503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a:cxnSpLocks/>
                  <a:stCxn id="121" idx="6"/>
                </p:cNvCxnSpPr>
                <p:nvPr/>
              </p:nvCxnSpPr>
              <p:spPr>
                <a:xfrm flipV="1">
                  <a:off x="3683394" y="567024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grpSp>
          <p:nvGrpSpPr>
            <p:cNvPr id="63" name="Group 62">
              <a:extLst>
                <a:ext uri="{FF2B5EF4-FFF2-40B4-BE49-F238E27FC236}">
                  <a16:creationId xmlns:a16="http://schemas.microsoft.com/office/drawing/2014/main" id="{867A2683-9C04-4B1D-9EF7-35AAECCA281F}"/>
                </a:ext>
              </a:extLst>
            </p:cNvPr>
            <p:cNvGrpSpPr/>
            <p:nvPr/>
          </p:nvGrpSpPr>
          <p:grpSpPr>
            <a:xfrm>
              <a:off x="4226510" y="1361369"/>
              <a:ext cx="2715063" cy="2481632"/>
              <a:chOff x="4226510" y="1361369"/>
              <a:chExt cx="2715063" cy="2481632"/>
            </a:xfrm>
          </p:grpSpPr>
          <p:cxnSp>
            <p:nvCxnSpPr>
              <p:cNvPr id="137" name="Straight Connector 136">
                <a:extLst>
                  <a:ext uri="{FF2B5EF4-FFF2-40B4-BE49-F238E27FC236}">
                    <a16:creationId xmlns:a16="http://schemas.microsoft.com/office/drawing/2014/main" id="{8C7BD861-45A2-43D5-A5D2-CC7CFB667BF6}"/>
                  </a:ext>
                </a:extLst>
              </p:cNvPr>
              <p:cNvCxnSpPr/>
              <p:nvPr/>
            </p:nvCxnSpPr>
            <p:spPr>
              <a:xfrm>
                <a:off x="5145308" y="1884896"/>
                <a:ext cx="478244"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28" name="Isosceles Triangle 27">
                <a:extLst>
                  <a:ext uri="{FF2B5EF4-FFF2-40B4-BE49-F238E27FC236}">
                    <a16:creationId xmlns:a16="http://schemas.microsoft.com/office/drawing/2014/main" id="{7C584259-389D-4026-9E4E-9510496DF0CC}"/>
                  </a:ext>
                </a:extLst>
              </p:cNvPr>
              <p:cNvSpPr/>
              <p:nvPr/>
            </p:nvSpPr>
            <p:spPr>
              <a:xfrm rot="5400000">
                <a:off x="5613226" y="2611753"/>
                <a:ext cx="684526" cy="597447"/>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C0CEE4BC-4A99-4626-987D-4D95F72C9913}"/>
                  </a:ext>
                </a:extLst>
              </p:cNvPr>
              <p:cNvSpPr/>
              <p:nvPr/>
            </p:nvSpPr>
            <p:spPr>
              <a:xfrm>
                <a:off x="4226510" y="1361369"/>
                <a:ext cx="1756693" cy="1490503"/>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2E012234-8A1B-42D6-A18D-1AABFE7D68F5}"/>
                  </a:ext>
                </a:extLst>
              </p:cNvPr>
              <p:cNvSpPr/>
              <p:nvPr/>
            </p:nvSpPr>
            <p:spPr>
              <a:xfrm>
                <a:off x="5082248" y="2106620"/>
                <a:ext cx="1859325" cy="149050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5" name="Oval 54">
                <a:extLst>
                  <a:ext uri="{FF2B5EF4-FFF2-40B4-BE49-F238E27FC236}">
                    <a16:creationId xmlns:a16="http://schemas.microsoft.com/office/drawing/2014/main" id="{13F3B286-2DEE-4099-9E72-5A796D6DAD5D}"/>
                  </a:ext>
                </a:extLst>
              </p:cNvPr>
              <p:cNvSpPr/>
              <p:nvPr/>
            </p:nvSpPr>
            <p:spPr>
              <a:xfrm>
                <a:off x="4226510" y="2106620"/>
                <a:ext cx="712940" cy="1607636"/>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1D63D9-8A48-4070-97E6-6A212E3F0C69}"/>
                  </a:ext>
                </a:extLst>
              </p:cNvPr>
              <p:cNvSpPr/>
              <p:nvPr/>
            </p:nvSpPr>
            <p:spPr>
              <a:xfrm>
                <a:off x="4226510" y="3010743"/>
                <a:ext cx="1972863" cy="832258"/>
              </a:xfrm>
              <a:prstGeom prst="ellipse">
                <a:avLst/>
              </a:prstGeom>
              <a:no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BA4859D3-4F9A-47BA-A2B1-DB519C572580}"/>
              </a:ext>
            </a:extLst>
          </p:cNvPr>
          <p:cNvGrpSpPr/>
          <p:nvPr/>
        </p:nvGrpSpPr>
        <p:grpSpPr>
          <a:xfrm>
            <a:off x="1375318" y="3797000"/>
            <a:ext cx="3174861" cy="2741916"/>
            <a:chOff x="2727115" y="4222464"/>
            <a:chExt cx="3174861" cy="2741916"/>
          </a:xfrm>
        </p:grpSpPr>
        <p:grpSp>
          <p:nvGrpSpPr>
            <p:cNvPr id="158" name="Group 157"/>
            <p:cNvGrpSpPr/>
            <p:nvPr/>
          </p:nvGrpSpPr>
          <p:grpSpPr>
            <a:xfrm>
              <a:off x="2867015" y="4222464"/>
              <a:ext cx="2810387" cy="2612726"/>
              <a:chOff x="643299" y="310842"/>
              <a:chExt cx="3100148" cy="2612726"/>
            </a:xfrm>
          </p:grpSpPr>
          <p:grpSp>
            <p:nvGrpSpPr>
              <p:cNvPr id="4" name="Group 3"/>
              <p:cNvGrpSpPr/>
              <p:nvPr/>
            </p:nvGrpSpPr>
            <p:grpSpPr>
              <a:xfrm>
                <a:off x="750917" y="951006"/>
                <a:ext cx="2237846" cy="1972562"/>
                <a:chOff x="1424902" y="1888704"/>
                <a:chExt cx="2237846"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6" name="Straight Connector 5"/>
                <p:cNvCxnSpPr>
                  <a:cxnSpLocks/>
                  <a:endCxn id="57" idx="1"/>
                </p:cNvCxnSpPr>
                <p:nvPr/>
              </p:nvCxnSpPr>
              <p:spPr>
                <a:xfrm>
                  <a:off x="2038068" y="2206695"/>
                  <a:ext cx="657467" cy="36975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643299" y="310842"/>
                <a:ext cx="3100148" cy="369332"/>
              </a:xfrm>
              <a:prstGeom prst="rect">
                <a:avLst/>
              </a:prstGeom>
              <a:noFill/>
            </p:spPr>
            <p:txBody>
              <a:bodyPr wrap="square" rtlCol="0">
                <a:spAutoFit/>
              </a:bodyPr>
              <a:lstStyle/>
              <a:p>
                <a:r>
                  <a:rPr lang="en-US" b="1" dirty="0">
                    <a:solidFill>
                      <a:srgbClr val="FF6600"/>
                    </a:solidFill>
                  </a:rPr>
                  <a:t>Update</a:t>
                </a:r>
              </a:p>
            </p:txBody>
          </p:sp>
        </p:grpSp>
        <p:sp>
          <p:nvSpPr>
            <p:cNvPr id="39" name="Arrow: Curved Left 38">
              <a:extLst>
                <a:ext uri="{FF2B5EF4-FFF2-40B4-BE49-F238E27FC236}">
                  <a16:creationId xmlns:a16="http://schemas.microsoft.com/office/drawing/2014/main" id="{67AEB0A3-E692-4FB4-B2DA-9512C4B3621E}"/>
                </a:ext>
              </a:extLst>
            </p:cNvPr>
            <p:cNvSpPr/>
            <p:nvPr/>
          </p:nvSpPr>
          <p:spPr>
            <a:xfrm>
              <a:off x="5335069" y="4226011"/>
              <a:ext cx="566907" cy="94265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a:extLst>
                <a:ext uri="{FF2B5EF4-FFF2-40B4-BE49-F238E27FC236}">
                  <a16:creationId xmlns:a16="http://schemas.microsoft.com/office/drawing/2014/main" id="{BADF6F9D-4410-40A9-91FD-86C9DF6508CE}"/>
                </a:ext>
              </a:extLst>
            </p:cNvPr>
            <p:cNvSpPr/>
            <p:nvPr/>
          </p:nvSpPr>
          <p:spPr>
            <a:xfrm>
              <a:off x="4054015" y="5526611"/>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64" name="Oval 263">
              <a:extLst>
                <a:ext uri="{FF2B5EF4-FFF2-40B4-BE49-F238E27FC236}">
                  <a16:creationId xmlns:a16="http://schemas.microsoft.com/office/drawing/2014/main" id="{C332AAD6-5757-46DE-B0F9-472903D28B5D}"/>
                </a:ext>
              </a:extLst>
            </p:cNvPr>
            <p:cNvSpPr/>
            <p:nvPr/>
          </p:nvSpPr>
          <p:spPr>
            <a:xfrm>
              <a:off x="3556209" y="5473877"/>
              <a:ext cx="1859325" cy="149050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6" name="Oval 265">
              <a:extLst>
                <a:ext uri="{FF2B5EF4-FFF2-40B4-BE49-F238E27FC236}">
                  <a16:creationId xmlns:a16="http://schemas.microsoft.com/office/drawing/2014/main" id="{D71DF7AA-EAA3-4233-849D-0FE8EDA3DFBE}"/>
                </a:ext>
              </a:extLst>
            </p:cNvPr>
            <p:cNvSpPr/>
            <p:nvPr/>
          </p:nvSpPr>
          <p:spPr>
            <a:xfrm>
              <a:off x="2739147" y="5248115"/>
              <a:ext cx="763712" cy="1609885"/>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B2509890-315C-419A-8CC6-3EFF1F784EDE}"/>
                </a:ext>
              </a:extLst>
            </p:cNvPr>
            <p:cNvSpPr/>
            <p:nvPr/>
          </p:nvSpPr>
          <p:spPr>
            <a:xfrm>
              <a:off x="2749598" y="4580210"/>
              <a:ext cx="1756693" cy="1490503"/>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7908357-8823-411C-842F-EFF32CE12E1E}"/>
                </a:ext>
              </a:extLst>
            </p:cNvPr>
            <p:cNvSpPr txBox="1"/>
            <p:nvPr/>
          </p:nvSpPr>
          <p:spPr>
            <a:xfrm>
              <a:off x="3919868" y="4919855"/>
              <a:ext cx="472505" cy="369332"/>
            </a:xfrm>
            <a:prstGeom prst="rect">
              <a:avLst/>
            </a:prstGeom>
            <a:noFill/>
          </p:spPr>
          <p:txBody>
            <a:bodyPr wrap="square" rtlCol="0">
              <a:spAutoFit/>
            </a:bodyPr>
            <a:lstStyle/>
            <a:p>
              <a:r>
                <a:rPr lang="en-US" dirty="0"/>
                <a:t>C1</a:t>
              </a:r>
            </a:p>
          </p:txBody>
        </p:sp>
        <p:sp>
          <p:nvSpPr>
            <p:cNvPr id="61" name="TextBox 60">
              <a:extLst>
                <a:ext uri="{FF2B5EF4-FFF2-40B4-BE49-F238E27FC236}">
                  <a16:creationId xmlns:a16="http://schemas.microsoft.com/office/drawing/2014/main" id="{0B4B9F38-9A98-4E13-9CDE-377C6A172792}"/>
                </a:ext>
              </a:extLst>
            </p:cNvPr>
            <p:cNvSpPr txBox="1"/>
            <p:nvPr/>
          </p:nvSpPr>
          <p:spPr>
            <a:xfrm>
              <a:off x="4495638" y="5635962"/>
              <a:ext cx="472505" cy="369332"/>
            </a:xfrm>
            <a:prstGeom prst="rect">
              <a:avLst/>
            </a:prstGeom>
            <a:noFill/>
          </p:spPr>
          <p:txBody>
            <a:bodyPr wrap="square" rtlCol="0">
              <a:spAutoFit/>
            </a:bodyPr>
            <a:lstStyle/>
            <a:p>
              <a:r>
                <a:rPr lang="en-US" dirty="0"/>
                <a:t>C2</a:t>
              </a:r>
            </a:p>
          </p:txBody>
        </p:sp>
        <p:sp>
          <p:nvSpPr>
            <p:cNvPr id="62" name="TextBox 61">
              <a:extLst>
                <a:ext uri="{FF2B5EF4-FFF2-40B4-BE49-F238E27FC236}">
                  <a16:creationId xmlns:a16="http://schemas.microsoft.com/office/drawing/2014/main" id="{6CA141C3-9B22-4A1D-B028-C3C92BF9C3EA}"/>
                </a:ext>
              </a:extLst>
            </p:cNvPr>
            <p:cNvSpPr txBox="1"/>
            <p:nvPr/>
          </p:nvSpPr>
          <p:spPr>
            <a:xfrm>
              <a:off x="2727115" y="5973566"/>
              <a:ext cx="472505" cy="369332"/>
            </a:xfrm>
            <a:prstGeom prst="rect">
              <a:avLst/>
            </a:prstGeom>
            <a:noFill/>
          </p:spPr>
          <p:txBody>
            <a:bodyPr wrap="square" rtlCol="0">
              <a:spAutoFit/>
            </a:bodyPr>
            <a:lstStyle/>
            <a:p>
              <a:r>
                <a:rPr lang="en-US" dirty="0"/>
                <a:t>C3</a:t>
              </a:r>
            </a:p>
          </p:txBody>
        </p:sp>
      </p:grpSp>
      <p:sp>
        <p:nvSpPr>
          <p:cNvPr id="66" name="TextBox 65">
            <a:extLst>
              <a:ext uri="{FF2B5EF4-FFF2-40B4-BE49-F238E27FC236}">
                <a16:creationId xmlns:a16="http://schemas.microsoft.com/office/drawing/2014/main" id="{49D7A5E1-37FF-4BCF-AB77-BCFF4824E6F1}"/>
              </a:ext>
            </a:extLst>
          </p:cNvPr>
          <p:cNvSpPr txBox="1"/>
          <p:nvPr/>
        </p:nvSpPr>
        <p:spPr>
          <a:xfrm>
            <a:off x="4659609" y="5210498"/>
            <a:ext cx="3177307" cy="646331"/>
          </a:xfrm>
          <a:prstGeom prst="rect">
            <a:avLst/>
          </a:prstGeom>
          <a:noFill/>
        </p:spPr>
        <p:txBody>
          <a:bodyPr wrap="square" rtlCol="0">
            <a:spAutoFit/>
          </a:bodyPr>
          <a:lstStyle/>
          <a:p>
            <a:r>
              <a:rPr lang="en-US" dirty="0">
                <a:latin typeface="Comic Sans MS" panose="030F0702030302020204" pitchFamily="66" charset="0"/>
              </a:rPr>
              <a:t>Assumption:- Network is undirected and unweighted</a:t>
            </a:r>
          </a:p>
        </p:txBody>
      </p:sp>
    </p:spTree>
    <p:extLst>
      <p:ext uri="{BB962C8B-B14F-4D97-AF65-F5344CB8AC3E}">
        <p14:creationId xmlns:p14="http://schemas.microsoft.com/office/powerpoint/2010/main" val="8340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3D6C2E-5DD7-4D79-B100-D0CB6BA8C631}"/>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84D9BAC5-3E9C-4F2D-9FA8-D6C03F55B1FC}" type="datetime1">
              <a:rPr lang="en-US">
                <a:solidFill>
                  <a:schemeClr val="bg1">
                    <a:lumMod val="75000"/>
                    <a:lumOff val="25000"/>
                  </a:schemeClr>
                </a:solidFill>
              </a:rPr>
              <a:pPr defTabSz="914400">
                <a:spcAft>
                  <a:spcPts val="600"/>
                </a:spcAft>
              </a:pPr>
              <a:t>11/18/2020</a:t>
            </a:fld>
            <a:endParaRPr lang="en-US">
              <a:solidFill>
                <a:schemeClr val="bg1">
                  <a:lumMod val="75000"/>
                  <a:lumOff val="25000"/>
                </a:schemeClr>
              </a:solidFill>
            </a:endParaRPr>
          </a:p>
        </p:txBody>
      </p:sp>
      <p:sp>
        <p:nvSpPr>
          <p:cNvPr id="6" name="Slide Number Placeholder 5">
            <a:extLst>
              <a:ext uri="{FF2B5EF4-FFF2-40B4-BE49-F238E27FC236}">
                <a16:creationId xmlns:a16="http://schemas.microsoft.com/office/drawing/2014/main" id="{98A59C9E-4588-4A2C-A283-9767322D9230}"/>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45BF2F6-C993-483E-8E64-9AEDD62969A1}" type="slidenum">
              <a:rPr lang="en-US">
                <a:solidFill>
                  <a:srgbClr val="FFFFFF"/>
                </a:solidFill>
              </a:rPr>
              <a:pPr defTabSz="914400">
                <a:spcAft>
                  <a:spcPts val="600"/>
                </a:spcAft>
              </a:pPr>
              <a:t>44</a:t>
            </a:fld>
            <a:endParaRPr lang="en-US">
              <a:solidFill>
                <a:srgbClr val="FFFFFF"/>
              </a:solidFill>
            </a:endParaRPr>
          </a:p>
        </p:txBody>
      </p:sp>
      <p:sp>
        <p:nvSpPr>
          <p:cNvPr id="33" name="Title 32">
            <a:extLst>
              <a:ext uri="{FF2B5EF4-FFF2-40B4-BE49-F238E27FC236}">
                <a16:creationId xmlns:a16="http://schemas.microsoft.com/office/drawing/2014/main" id="{A78C9502-8AAE-452A-A56D-4646EE9361E4}"/>
              </a:ext>
            </a:extLst>
          </p:cNvPr>
          <p:cNvSpPr>
            <a:spLocks noGrp="1"/>
          </p:cNvSpPr>
          <p:nvPr>
            <p:ph type="title" idx="4294967295"/>
          </p:nvPr>
        </p:nvSpPr>
        <p:spPr>
          <a:xfrm>
            <a:off x="60943" y="0"/>
            <a:ext cx="5194300" cy="638175"/>
          </a:xfrm>
        </p:spPr>
        <p:txBody>
          <a:bodyPr vert="horz" lIns="91440" tIns="45720" rIns="91440" bIns="45720" rtlCol="0" anchor="ctr">
            <a:normAutofit/>
          </a:bodyPr>
          <a:lstStyle/>
          <a:p>
            <a:pPr defTabSz="914400">
              <a:spcBef>
                <a:spcPct val="0"/>
              </a:spcBef>
            </a:pPr>
            <a:r>
              <a:rPr lang="en-US" sz="3200" kern="1200" dirty="0">
                <a:solidFill>
                  <a:srgbClr val="FF0000"/>
                </a:solidFill>
                <a:latin typeface="Comic Sans MS" panose="030F0702030302020204" pitchFamily="66" charset="0"/>
              </a:rPr>
              <a:t>Scalability</a:t>
            </a:r>
          </a:p>
        </p:txBody>
      </p:sp>
      <p:sp>
        <p:nvSpPr>
          <p:cNvPr id="71" name="TextBox 70">
            <a:extLst>
              <a:ext uri="{FF2B5EF4-FFF2-40B4-BE49-F238E27FC236}">
                <a16:creationId xmlns:a16="http://schemas.microsoft.com/office/drawing/2014/main" id="{8CE865B6-806D-486A-BC28-6EAF8E244D59}"/>
              </a:ext>
            </a:extLst>
          </p:cNvPr>
          <p:cNvSpPr txBox="1"/>
          <p:nvPr/>
        </p:nvSpPr>
        <p:spPr>
          <a:xfrm>
            <a:off x="-75810" y="566678"/>
            <a:ext cx="546780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Implementation is scalable up to 32 threads (Baseline condition)</a:t>
            </a:r>
          </a:p>
          <a:p>
            <a:endParaRPr lang="en-US" dirty="0"/>
          </a:p>
          <a:p>
            <a:pPr marL="285750" indent="-285750">
              <a:buFont typeface="Arial" panose="020B0604020202020204" pitchFamily="34" charset="0"/>
              <a:buChar char="•"/>
            </a:pPr>
            <a:r>
              <a:rPr lang="en-US" dirty="0"/>
              <a:t>For com-DBLP (real-world) implementation is scalable up to 32 threads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Overlapping Communities, implementation flattens out around 12-16 threads (Baseline condition)</a:t>
            </a:r>
          </a:p>
          <a:p>
            <a:pPr marL="285750" indent="-285750">
              <a:buFont typeface="Arial" panose="020B0604020202020204" pitchFamily="34" charset="0"/>
              <a:buChar char="•"/>
            </a:pPr>
            <a:endParaRPr lang="en-US" dirty="0"/>
          </a:p>
        </p:txBody>
      </p:sp>
      <p:pic>
        <p:nvPicPr>
          <p:cNvPr id="79" name="Picture 78" descr="Chart, line chart&#10;&#10;Description automatically generated">
            <a:extLst>
              <a:ext uri="{FF2B5EF4-FFF2-40B4-BE49-F238E27FC236}">
                <a16:creationId xmlns:a16="http://schemas.microsoft.com/office/drawing/2014/main" id="{5C34424F-9E08-486D-B077-2C69F621EA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1552" y="3313831"/>
            <a:ext cx="6500448" cy="3042523"/>
          </a:xfrm>
          <a:prstGeom prst="rect">
            <a:avLst/>
          </a:prstGeom>
        </p:spPr>
      </p:pic>
      <p:pic>
        <p:nvPicPr>
          <p:cNvPr id="82" name="Picture 81" descr="Chart, line chart&#10;&#10;Description automatically generated">
            <a:extLst>
              <a:ext uri="{FF2B5EF4-FFF2-40B4-BE49-F238E27FC236}">
                <a16:creationId xmlns:a16="http://schemas.microsoft.com/office/drawing/2014/main" id="{7444FC8F-B574-4920-A6A7-F36192A83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1552" y="136521"/>
            <a:ext cx="6439505" cy="3042523"/>
          </a:xfrm>
          <a:prstGeom prst="rect">
            <a:avLst/>
          </a:prstGeom>
        </p:spPr>
      </p:pic>
      <p:pic>
        <p:nvPicPr>
          <p:cNvPr id="84" name="Picture 83" descr="Chart, line chart&#10;&#10;Description automatically generated">
            <a:extLst>
              <a:ext uri="{FF2B5EF4-FFF2-40B4-BE49-F238E27FC236}">
                <a16:creationId xmlns:a16="http://schemas.microsoft.com/office/drawing/2014/main" id="{D7BD731F-B95D-47FC-AC21-3C02B68032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57" y="3248798"/>
            <a:ext cx="5412455" cy="3042524"/>
          </a:xfrm>
          <a:prstGeom prst="rect">
            <a:avLst/>
          </a:prstGeom>
        </p:spPr>
      </p:pic>
    </p:spTree>
    <p:extLst>
      <p:ext uri="{BB962C8B-B14F-4D97-AF65-F5344CB8AC3E}">
        <p14:creationId xmlns:p14="http://schemas.microsoft.com/office/powerpoint/2010/main" val="213702800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762744-5731-400E-91EA-A1150E6AE1FC}"/>
              </a:ext>
            </a:extLst>
          </p:cNvPr>
          <p:cNvSpPr>
            <a:spLocks noGrp="1"/>
          </p:cNvSpPr>
          <p:nvPr>
            <p:ph type="dt" sz="half" idx="10"/>
          </p:nvPr>
        </p:nvSpPr>
        <p:spPr/>
        <p:txBody>
          <a:bodyPr/>
          <a:lstStyle/>
          <a:p>
            <a:fld id="{C89882B8-881E-4F6A-8D73-DB548AE315FC}" type="datetime1">
              <a:rPr lang="en-US" smtClean="0"/>
              <a:t>11/19/2020</a:t>
            </a:fld>
            <a:endParaRPr lang="en-US" dirty="0"/>
          </a:p>
        </p:txBody>
      </p:sp>
      <p:sp>
        <p:nvSpPr>
          <p:cNvPr id="4" name="Slide Number Placeholder 3">
            <a:extLst>
              <a:ext uri="{FF2B5EF4-FFF2-40B4-BE49-F238E27FC236}">
                <a16:creationId xmlns:a16="http://schemas.microsoft.com/office/drawing/2014/main" id="{66506F44-8BB5-4107-9110-0C93F7AFB9F9}"/>
              </a:ext>
            </a:extLst>
          </p:cNvPr>
          <p:cNvSpPr>
            <a:spLocks noGrp="1"/>
          </p:cNvSpPr>
          <p:nvPr>
            <p:ph type="sldNum" sz="quarter" idx="12"/>
          </p:nvPr>
        </p:nvSpPr>
        <p:spPr/>
        <p:txBody>
          <a:bodyPr/>
          <a:lstStyle/>
          <a:p>
            <a:fld id="{D45BF2F6-C993-483E-8E64-9AEDD62969A1}" type="slidenum">
              <a:rPr lang="en-US" smtClean="0"/>
              <a:pPr/>
              <a:t>45</a:t>
            </a:fld>
            <a:endParaRPr lang="en-US" dirty="0"/>
          </a:p>
        </p:txBody>
      </p:sp>
      <p:sp>
        <p:nvSpPr>
          <p:cNvPr id="5" name="TextBox 4">
            <a:extLst>
              <a:ext uri="{FF2B5EF4-FFF2-40B4-BE49-F238E27FC236}">
                <a16:creationId xmlns:a16="http://schemas.microsoft.com/office/drawing/2014/main" id="{3AE9AB3E-756F-4697-A6AE-EDB47C6C64DF}"/>
              </a:ext>
            </a:extLst>
          </p:cNvPr>
          <p:cNvSpPr txBox="1"/>
          <p:nvPr/>
        </p:nvSpPr>
        <p:spPr>
          <a:xfrm>
            <a:off x="122582" y="327991"/>
            <a:ext cx="6917635" cy="707886"/>
          </a:xfrm>
          <a:prstGeom prst="rect">
            <a:avLst/>
          </a:prstGeom>
          <a:noFill/>
        </p:spPr>
        <p:txBody>
          <a:bodyPr wrap="square" rtlCol="0">
            <a:spAutoFit/>
          </a:bodyPr>
          <a:lstStyle/>
          <a:p>
            <a:r>
              <a:rPr lang="en-US" sz="4000" dirty="0">
                <a:solidFill>
                  <a:srgbClr val="ED1C24"/>
                </a:solidFill>
                <a:latin typeface="Comic Sans MS" panose="030F0702030302020204" pitchFamily="66" charset="0"/>
              </a:rPr>
              <a:t>Community Quality</a:t>
            </a:r>
          </a:p>
        </p:txBody>
      </p:sp>
      <p:pic>
        <p:nvPicPr>
          <p:cNvPr id="9" name="Picture 8" descr="Chart, bar chart&#10;&#10;Description automatically generated">
            <a:extLst>
              <a:ext uri="{FF2B5EF4-FFF2-40B4-BE49-F238E27FC236}">
                <a16:creationId xmlns:a16="http://schemas.microsoft.com/office/drawing/2014/main" id="{4A87E89C-BAEC-4D2A-9DF9-91ACB6609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227" y="1248032"/>
            <a:ext cx="6685990" cy="4464248"/>
          </a:xfrm>
          <a:prstGeom prst="rect">
            <a:avLst/>
          </a:prstGeom>
        </p:spPr>
      </p:pic>
      <p:sp>
        <p:nvSpPr>
          <p:cNvPr id="10" name="TextBox 9">
            <a:extLst>
              <a:ext uri="{FF2B5EF4-FFF2-40B4-BE49-F238E27FC236}">
                <a16:creationId xmlns:a16="http://schemas.microsoft.com/office/drawing/2014/main" id="{4F9FCDF7-CD6F-463A-9A19-EE076A56CFE0}"/>
              </a:ext>
            </a:extLst>
          </p:cNvPr>
          <p:cNvSpPr txBox="1"/>
          <p:nvPr/>
        </p:nvSpPr>
        <p:spPr>
          <a:xfrm>
            <a:off x="740569" y="5867556"/>
            <a:ext cx="10710862"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mic Sans MS" panose="030F0702030302020204" pitchFamily="66" charset="0"/>
              </a:rPr>
              <a:t>Higher the F-Score indicates good community structure (when compared to its ground truth)</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8790404-91C6-48F7-8947-6BB2BCB08FD2}"/>
                  </a:ext>
                </a:extLst>
              </p:cNvPr>
              <p:cNvSpPr txBox="1"/>
              <p:nvPr/>
            </p:nvSpPr>
            <p:spPr>
              <a:xfrm>
                <a:off x="7040218" y="1792051"/>
                <a:ext cx="5320020" cy="784510"/>
              </a:xfrm>
              <a:prstGeom prst="rect">
                <a:avLst/>
              </a:prstGeom>
              <a:noFill/>
            </p:spPr>
            <p:txBody>
              <a:bodyPr wrap="square" lIns="0" tIns="0" rIns="0" bIns="0" rtlCol="0">
                <a:spAutoFit/>
              </a:bodyPr>
              <a:lstStyle/>
              <a:p>
                <a:r>
                  <a:rPr lang="en-US" sz="3200" dirty="0">
                    <a:latin typeface="Comic Sans MS" panose="030F0702030302020204" pitchFamily="66" charset="0"/>
                  </a:rPr>
                  <a:t>F-Score</a:t>
                </a:r>
                <a14:m>
                  <m:oMath xmlns:m="http://schemas.openxmlformats.org/officeDocument/2006/math">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𝑝𝑟𝑒𝑐𝑖𝑠𝑖𝑜𝑛</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𝑟𝑒𝑐𝑎𝑙𝑙</m:t>
                        </m:r>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rPr>
                          <m:t>(</m:t>
                        </m:r>
                        <m:r>
                          <a:rPr lang="en-US" sz="3200" b="0" i="1" smtClean="0">
                            <a:latin typeface="Cambria Math" panose="02040503050406030204" pitchFamily="18" charset="0"/>
                          </a:rPr>
                          <m:t>𝑃𝑟𝑒𝑐𝑖𝑠𝑖𝑜𝑛</m:t>
                        </m:r>
                        <m:r>
                          <a:rPr lang="en-US" sz="3200" b="0" i="1" smtClean="0">
                            <a:latin typeface="Cambria Math" panose="02040503050406030204" pitchFamily="18" charset="0"/>
                          </a:rPr>
                          <m:t>+</m:t>
                        </m:r>
                        <m:r>
                          <a:rPr lang="en-US" sz="3200" b="0" i="1" smtClean="0">
                            <a:latin typeface="Cambria Math" panose="02040503050406030204" pitchFamily="18" charset="0"/>
                          </a:rPr>
                          <m:t>𝑟𝑒𝑐𝑎𝑙𝑙</m:t>
                        </m:r>
                        <m:r>
                          <a:rPr lang="en-US" sz="3200" b="0" i="1" smtClean="0">
                            <a:latin typeface="Cambria Math" panose="02040503050406030204" pitchFamily="18" charset="0"/>
                          </a:rPr>
                          <m:t>)</m:t>
                        </m:r>
                      </m:den>
                    </m:f>
                  </m:oMath>
                </a14:m>
                <a:endParaRPr lang="en-US" sz="3200" dirty="0">
                  <a:latin typeface="Comic Sans MS" panose="030F0702030302020204" pitchFamily="66" charset="0"/>
                </a:endParaRPr>
              </a:p>
            </p:txBody>
          </p:sp>
        </mc:Choice>
        <mc:Fallback>
          <p:sp>
            <p:nvSpPr>
              <p:cNvPr id="11" name="TextBox 10">
                <a:extLst>
                  <a:ext uri="{FF2B5EF4-FFF2-40B4-BE49-F238E27FC236}">
                    <a16:creationId xmlns:a16="http://schemas.microsoft.com/office/drawing/2014/main" id="{B8790404-91C6-48F7-8947-6BB2BCB08FD2}"/>
                  </a:ext>
                </a:extLst>
              </p:cNvPr>
              <p:cNvSpPr txBox="1">
                <a:spLocks noRot="1" noChangeAspect="1" noMove="1" noResize="1" noEditPoints="1" noAdjustHandles="1" noChangeArrowheads="1" noChangeShapeType="1" noTextEdit="1"/>
              </p:cNvSpPr>
              <p:nvPr/>
            </p:nvSpPr>
            <p:spPr>
              <a:xfrm>
                <a:off x="7040218" y="1792051"/>
                <a:ext cx="5320020" cy="784510"/>
              </a:xfrm>
              <a:prstGeom prst="rect">
                <a:avLst/>
              </a:prstGeom>
              <a:blipFill>
                <a:blip r:embed="rId3"/>
                <a:stretch>
                  <a:fillRect l="-4696" t="-775" b="-85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E97FEC4-51B8-457E-BF41-6AA58B79C98A}"/>
              </a:ext>
            </a:extLst>
          </p:cNvPr>
          <p:cNvSpPr txBox="1"/>
          <p:nvPr/>
        </p:nvSpPr>
        <p:spPr>
          <a:xfrm>
            <a:off x="7199578" y="3174924"/>
            <a:ext cx="5313404" cy="646331"/>
          </a:xfrm>
          <a:prstGeom prst="rect">
            <a:avLst/>
          </a:prstGeom>
          <a:noFill/>
        </p:spPr>
        <p:txBody>
          <a:bodyPr wrap="square" rtlCol="0">
            <a:spAutoFit/>
          </a:bodyPr>
          <a:lstStyle/>
          <a:p>
            <a:r>
              <a:rPr lang="en-US" dirty="0">
                <a:latin typeface="Comic Sans MS" panose="030F0702030302020204" pitchFamily="66" charset="0"/>
              </a:rPr>
              <a:t>**F-Score (Macro-averaged per each classification)</a:t>
            </a:r>
          </a:p>
        </p:txBody>
      </p:sp>
    </p:spTree>
    <p:extLst>
      <p:ext uri="{BB962C8B-B14F-4D97-AF65-F5344CB8AC3E}">
        <p14:creationId xmlns:p14="http://schemas.microsoft.com/office/powerpoint/2010/main" val="1316471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C6BB9BA-EF3F-4AA4-AE5D-9BA365AB8383}"/>
              </a:ext>
            </a:extLst>
          </p:cNvPr>
          <p:cNvPicPr>
            <a:picLocks noChangeAspect="1"/>
          </p:cNvPicPr>
          <p:nvPr/>
        </p:nvPicPr>
        <p:blipFill rotWithShape="1">
          <a:blip r:embed="rId2">
            <a:alphaModFix amt="35000"/>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F62A972C-1B58-4181-80F3-0DD668C3CFB2}"/>
              </a:ext>
            </a:extLst>
          </p:cNvPr>
          <p:cNvSpPr>
            <a:spLocks noGrp="1"/>
          </p:cNvSpPr>
          <p:nvPr>
            <p:ph type="title"/>
          </p:nvPr>
        </p:nvSpPr>
        <p:spPr>
          <a:xfrm>
            <a:off x="838201" y="1065862"/>
            <a:ext cx="3313164" cy="4726276"/>
          </a:xfrm>
        </p:spPr>
        <p:txBody>
          <a:bodyPr>
            <a:normAutofit/>
          </a:bodyPr>
          <a:lstStyle/>
          <a:p>
            <a:pPr algn="r"/>
            <a:r>
              <a:rPr lang="en-US" sz="3700">
                <a:solidFill>
                  <a:srgbClr val="FFFFFF"/>
                </a:solidFill>
                <a:latin typeface="Comic Sans MS" panose="030F0702030302020204" pitchFamily="66" charset="0"/>
              </a:rPr>
              <a:t>Dissertation Contributions</a:t>
            </a: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a:xfrm>
            <a:off x="838199" y="6356350"/>
            <a:ext cx="3474031" cy="365125"/>
          </a:xfrm>
        </p:spPr>
        <p:txBody>
          <a:bodyPr>
            <a:normAutofit/>
          </a:bodyPr>
          <a:lstStyle/>
          <a:p>
            <a:pPr algn="r">
              <a:spcAft>
                <a:spcPts val="600"/>
              </a:spcAft>
            </a:pPr>
            <a:fld id="{F6BA28E8-27C7-4D0B-BEA8-72FC45DB39EA}" type="datetime1">
              <a:rPr lang="en-US">
                <a:solidFill>
                  <a:srgbClr val="FFFFFF"/>
                </a:solidFill>
              </a:rPr>
              <a:pPr algn="r">
                <a:spcAft>
                  <a:spcPts val="600"/>
                </a:spcAft>
              </a:pPr>
              <a:t>11/23/2020</a:t>
            </a:fld>
            <a:endParaRPr lang="en-US">
              <a:solidFill>
                <a:srgbClr val="FFFFFF"/>
              </a:solidFill>
            </a:endParaRPr>
          </a:p>
        </p:txBody>
      </p:sp>
      <p:sp>
        <p:nvSpPr>
          <p:cNvPr id="7" name="Slide Number Placeholder 6"/>
          <p:cNvSpPr>
            <a:spLocks noGrp="1"/>
          </p:cNvSpPr>
          <p:nvPr>
            <p:ph type="sldNum" sz="quarter" idx="12"/>
          </p:nvPr>
        </p:nvSpPr>
        <p:spPr>
          <a:xfrm>
            <a:off x="10453254" y="6356350"/>
            <a:ext cx="900545" cy="365125"/>
          </a:xfrm>
        </p:spPr>
        <p:txBody>
          <a:bodyPr>
            <a:normAutofit/>
          </a:bodyPr>
          <a:lstStyle/>
          <a:p>
            <a:pPr>
              <a:spcAft>
                <a:spcPts val="600"/>
              </a:spcAft>
            </a:pPr>
            <a:fld id="{D45BF2F6-C993-483E-8E64-9AEDD62969A1}" type="slidenum">
              <a:rPr lang="en-US">
                <a:solidFill>
                  <a:srgbClr val="FFFFFF"/>
                </a:solidFill>
              </a:rPr>
              <a:pPr>
                <a:spcAft>
                  <a:spcPts val="600"/>
                </a:spcAft>
              </a:pPr>
              <a:t>46</a:t>
            </a:fld>
            <a:endParaRPr lang="en-US">
              <a:solidFill>
                <a:srgbClr val="FFFFFF"/>
              </a:solidFill>
            </a:endParaRPr>
          </a:p>
        </p:txBody>
      </p:sp>
      <p:graphicFrame>
        <p:nvGraphicFramePr>
          <p:cNvPr id="10" name="Content Placeholder 2">
            <a:extLst>
              <a:ext uri="{FF2B5EF4-FFF2-40B4-BE49-F238E27FC236}">
                <a16:creationId xmlns:a16="http://schemas.microsoft.com/office/drawing/2014/main" id="{E5F568C1-9660-49C2-822F-54665BA9FF84}"/>
              </a:ext>
            </a:extLst>
          </p:cNvPr>
          <p:cNvGraphicFramePr>
            <a:graphicFrameLocks noGrp="1"/>
          </p:cNvGraphicFramePr>
          <p:nvPr>
            <p:ph idx="1"/>
            <p:extLst>
              <p:ext uri="{D42A27DB-BD31-4B8C-83A1-F6EECF244321}">
                <p14:modId xmlns:p14="http://schemas.microsoft.com/office/powerpoint/2010/main" val="2089086905"/>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82074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59492"/>
          </a:xfrm>
        </p:spPr>
        <p:txBody>
          <a:bodyPr/>
          <a:lstStyle/>
          <a:p>
            <a:r>
              <a:rPr lang="en-US" dirty="0">
                <a:solidFill>
                  <a:srgbClr val="ED1C24"/>
                </a:solidFill>
                <a:latin typeface="Comic Sans MS"/>
                <a:cs typeface="Comic Sans MS"/>
              </a:rPr>
              <a:t>Research Questions</a:t>
            </a:r>
          </a:p>
        </p:txBody>
      </p:sp>
      <p:sp>
        <p:nvSpPr>
          <p:cNvPr id="3" name="Content Placeholder 2"/>
          <p:cNvSpPr>
            <a:spLocks noGrp="1"/>
          </p:cNvSpPr>
          <p:nvPr>
            <p:ph idx="1"/>
          </p:nvPr>
        </p:nvSpPr>
        <p:spPr>
          <a:xfrm>
            <a:off x="166255" y="859492"/>
            <a:ext cx="11661310" cy="4914991"/>
          </a:xfrm>
        </p:spPr>
        <p:txBody>
          <a:bodyPr>
            <a:normAutofit/>
          </a:bodyPr>
          <a:lstStyle/>
          <a:p>
            <a:endParaRPr lang="en-US" sz="1800" dirty="0"/>
          </a:p>
          <a:p>
            <a:r>
              <a:rPr lang="en-US" sz="1800" dirty="0">
                <a:latin typeface="Comic Sans MS" panose="030F0702030302020204" pitchFamily="66" charset="0"/>
              </a:rPr>
              <a:t>How to improve scalability of updating</a:t>
            </a:r>
          </a:p>
          <a:p>
            <a:pPr lvl="1"/>
            <a:r>
              <a:rPr lang="en-US" sz="1800" dirty="0">
                <a:solidFill>
                  <a:srgbClr val="FF6600"/>
                </a:solidFill>
                <a:latin typeface="Comic Sans MS" panose="030F0702030302020204" pitchFamily="66" charset="0"/>
              </a:rPr>
              <a:t>Hybrid: </a:t>
            </a:r>
            <a:r>
              <a:rPr lang="en-US" sz="1800" dirty="0">
                <a:latin typeface="Comic Sans MS" panose="030F0702030302020204" pitchFamily="66" charset="0"/>
              </a:rPr>
              <a:t>move to recomputing once the edges that affect the property are known</a:t>
            </a:r>
          </a:p>
          <a:p>
            <a:pPr lvl="1"/>
            <a:r>
              <a:rPr lang="en-US" sz="1800" dirty="0">
                <a:solidFill>
                  <a:srgbClr val="FF6600"/>
                </a:solidFill>
                <a:latin typeface="Comic Sans MS" panose="030F0702030302020204" pitchFamily="66" charset="0"/>
              </a:rPr>
              <a:t>Asynchrony: </a:t>
            </a:r>
            <a:r>
              <a:rPr lang="en-US" sz="1800" dirty="0">
                <a:latin typeface="Comic Sans MS" panose="030F0702030302020204" pitchFamily="66" charset="0"/>
              </a:rPr>
              <a:t>increase length of asynchrony during updating</a:t>
            </a:r>
          </a:p>
          <a:p>
            <a:pPr lvl="1"/>
            <a:r>
              <a:rPr lang="en-US" sz="1800" dirty="0">
                <a:solidFill>
                  <a:srgbClr val="FF6600"/>
                </a:solidFill>
                <a:latin typeface="Comic Sans MS" panose="030F0702030302020204" pitchFamily="66" charset="0"/>
              </a:rPr>
              <a:t>Hot Spots: </a:t>
            </a:r>
            <a:r>
              <a:rPr lang="en-US" sz="1800" dirty="0">
                <a:latin typeface="Comic Sans MS" panose="030F0702030302020204" pitchFamily="66" charset="0"/>
              </a:rPr>
              <a:t>identify </a:t>
            </a:r>
            <a:r>
              <a:rPr lang="en-US" sz="1800" dirty="0" err="1">
                <a:latin typeface="Comic Sans MS" panose="030F0702030302020204" pitchFamily="66" charset="0"/>
              </a:rPr>
              <a:t>subgraphs</a:t>
            </a:r>
            <a:r>
              <a:rPr lang="en-US" sz="1800" dirty="0">
                <a:latin typeface="Comic Sans MS" panose="030F0702030302020204" pitchFamily="66" charset="0"/>
              </a:rPr>
              <a:t> that will be most affected by change, store them separately</a:t>
            </a:r>
          </a:p>
          <a:p>
            <a:pPr lvl="1"/>
            <a:r>
              <a:rPr lang="en-US" sz="1800" dirty="0">
                <a:latin typeface="Comic Sans MS" panose="030F0702030302020204" pitchFamily="66" charset="0"/>
              </a:rPr>
              <a:t>Scheduling Changes: if changes are known, can we schedule them for improved performance</a:t>
            </a:r>
          </a:p>
          <a:p>
            <a:endParaRPr lang="en-US" sz="1800" dirty="0">
              <a:latin typeface="Comic Sans MS" panose="030F0702030302020204" pitchFamily="66" charset="0"/>
            </a:endParaRPr>
          </a:p>
          <a:p>
            <a:r>
              <a:rPr lang="en-US" sz="1800" dirty="0">
                <a:latin typeface="Comic Sans MS" panose="030F0702030302020204" pitchFamily="66" charset="0"/>
              </a:rPr>
              <a:t>How to measure scalability of updating</a:t>
            </a:r>
          </a:p>
          <a:p>
            <a:pPr lvl="1"/>
            <a:r>
              <a:rPr lang="en-US" sz="1800" dirty="0">
                <a:solidFill>
                  <a:srgbClr val="FF6600"/>
                </a:solidFill>
                <a:latin typeface="Comic Sans MS" panose="030F0702030302020204" pitchFamily="66" charset="0"/>
              </a:rPr>
              <a:t>Time: </a:t>
            </a:r>
            <a:r>
              <a:rPr lang="en-US" sz="1800" dirty="0">
                <a:latin typeface="Comic Sans MS" panose="030F0702030302020204" pitchFamily="66" charset="0"/>
              </a:rPr>
              <a:t>fundamental measure, but affected more by type and amount of changes than size of graph</a:t>
            </a:r>
          </a:p>
          <a:p>
            <a:pPr lvl="1"/>
            <a:r>
              <a:rPr lang="en-US" sz="1800" dirty="0">
                <a:solidFill>
                  <a:srgbClr val="FF6600"/>
                </a:solidFill>
                <a:latin typeface="Comic Sans MS" panose="030F0702030302020204" pitchFamily="66" charset="0"/>
              </a:rPr>
              <a:t>TEPS: </a:t>
            </a:r>
            <a:r>
              <a:rPr lang="en-US" sz="1800" dirty="0">
                <a:latin typeface="Comic Sans MS" panose="030F0702030302020204" pitchFamily="66" charset="0"/>
              </a:rPr>
              <a:t>traversed edges per second, but we are trying to reduce the number of edges traversed</a:t>
            </a:r>
          </a:p>
          <a:p>
            <a:pPr lvl="1"/>
            <a:r>
              <a:rPr lang="en-US" sz="1800" dirty="0">
                <a:solidFill>
                  <a:srgbClr val="FF6600"/>
                </a:solidFill>
                <a:latin typeface="Comic Sans MS" panose="030F0702030302020204" pitchFamily="66" charset="0"/>
              </a:rPr>
              <a:t>Others: </a:t>
            </a:r>
            <a:r>
              <a:rPr lang="en-US" sz="1800" dirty="0">
                <a:latin typeface="Comic Sans MS" panose="030F0702030302020204" pitchFamily="66" charset="0"/>
              </a:rPr>
              <a:t>number of edges updated  per change</a:t>
            </a:r>
          </a:p>
          <a:p>
            <a:pPr lvl="1"/>
            <a:endParaRPr lang="en-US" sz="1800" dirty="0"/>
          </a:p>
          <a:p>
            <a:pPr lvl="1"/>
            <a:endParaRPr lang="en-US" sz="1800" dirty="0"/>
          </a:p>
          <a:p>
            <a:pPr lvl="1"/>
            <a:endParaRPr lang="en-US" sz="1800" dirty="0"/>
          </a:p>
          <a:p>
            <a:endParaRPr lang="en-US" sz="1800" dirty="0"/>
          </a:p>
          <a:p>
            <a:endParaRPr lang="en-US" sz="1800" dirty="0"/>
          </a:p>
          <a:p>
            <a:endParaRPr lang="en-US" sz="1800" dirty="0"/>
          </a:p>
        </p:txBody>
      </p:sp>
      <p:sp>
        <p:nvSpPr>
          <p:cNvPr id="4" name="Date Placeholder 3"/>
          <p:cNvSpPr>
            <a:spLocks noGrp="1"/>
          </p:cNvSpPr>
          <p:nvPr>
            <p:ph type="dt" sz="half" idx="10"/>
          </p:nvPr>
        </p:nvSpPr>
        <p:spPr/>
        <p:txBody>
          <a:bodyPr/>
          <a:lstStyle/>
          <a:p>
            <a:fld id="{BDF8B9D2-4EF0-46F7-9766-36CC763BC5B7}" type="datetime1">
              <a:rPr lang="en-US" smtClean="0"/>
              <a:t>11/16/2020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47</a:t>
            </a:fld>
            <a:endParaRPr lang="en-US" dirty="0"/>
          </a:p>
        </p:txBody>
      </p:sp>
    </p:spTree>
    <p:extLst>
      <p:ext uri="{BB962C8B-B14F-4D97-AF65-F5344CB8AC3E}">
        <p14:creationId xmlns:p14="http://schemas.microsoft.com/office/powerpoint/2010/main" val="3877483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57099" y="3633736"/>
            <a:ext cx="1872614" cy="746125"/>
          </a:xfrm>
          <a:custGeom>
            <a:avLst/>
            <a:gdLst/>
            <a:ahLst/>
            <a:cxnLst/>
            <a:rect l="l" t="t" r="r" b="b"/>
            <a:pathLst>
              <a:path w="1872614" h="746125">
                <a:moveTo>
                  <a:pt x="1499550" y="745499"/>
                </a:moveTo>
                <a:lnTo>
                  <a:pt x="0" y="745499"/>
                </a:lnTo>
                <a:lnTo>
                  <a:pt x="0" y="0"/>
                </a:lnTo>
                <a:lnTo>
                  <a:pt x="1499550" y="0"/>
                </a:lnTo>
                <a:lnTo>
                  <a:pt x="1872300" y="372749"/>
                </a:lnTo>
                <a:lnTo>
                  <a:pt x="1499550" y="745499"/>
                </a:lnTo>
                <a:close/>
              </a:path>
            </a:pathLst>
          </a:custGeom>
          <a:solidFill>
            <a:srgbClr val="31384D"/>
          </a:solidFill>
        </p:spPr>
        <p:txBody>
          <a:bodyPr wrap="square" lIns="0" tIns="0" rIns="0" bIns="0" rtlCol="0"/>
          <a:lstStyle/>
          <a:p>
            <a:endParaRPr/>
          </a:p>
        </p:txBody>
      </p:sp>
      <p:sp>
        <p:nvSpPr>
          <p:cNvPr id="6" name="object 3"/>
          <p:cNvSpPr txBox="1"/>
          <p:nvPr/>
        </p:nvSpPr>
        <p:spPr>
          <a:xfrm>
            <a:off x="432591" y="3885888"/>
            <a:ext cx="95758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August</a:t>
            </a:r>
            <a:r>
              <a:rPr sz="1300" spc="-110" dirty="0">
                <a:solidFill>
                  <a:srgbClr val="FFFFFF"/>
                </a:solidFill>
                <a:latin typeface="Arial"/>
                <a:cs typeface="Arial"/>
              </a:rPr>
              <a:t> </a:t>
            </a:r>
            <a:r>
              <a:rPr sz="1300" dirty="0">
                <a:solidFill>
                  <a:srgbClr val="FFFFFF"/>
                </a:solidFill>
                <a:latin typeface="Arial"/>
                <a:cs typeface="Arial"/>
              </a:rPr>
              <a:t>2015</a:t>
            </a:r>
            <a:endParaRPr sz="1300" dirty="0">
              <a:latin typeface="Arial"/>
              <a:cs typeface="Arial"/>
            </a:endParaRPr>
          </a:p>
        </p:txBody>
      </p:sp>
      <p:sp>
        <p:nvSpPr>
          <p:cNvPr id="7" name="object 4"/>
          <p:cNvSpPr/>
          <p:nvPr/>
        </p:nvSpPr>
        <p:spPr>
          <a:xfrm>
            <a:off x="784556" y="3146891"/>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8" name="object 5"/>
          <p:cNvSpPr/>
          <p:nvPr/>
        </p:nvSpPr>
        <p:spPr>
          <a:xfrm>
            <a:off x="679877" y="3073087"/>
            <a:ext cx="198899" cy="198899"/>
          </a:xfrm>
          <a:prstGeom prst="rect">
            <a:avLst/>
          </a:prstGeom>
          <a:blipFill>
            <a:blip r:embed="rId2" cstate="print"/>
            <a:stretch>
              <a:fillRect/>
            </a:stretch>
          </a:blipFill>
        </p:spPr>
        <p:txBody>
          <a:bodyPr wrap="square" lIns="0" tIns="0" rIns="0" bIns="0" rtlCol="0"/>
          <a:lstStyle/>
          <a:p>
            <a:endParaRPr/>
          </a:p>
        </p:txBody>
      </p:sp>
      <p:sp>
        <p:nvSpPr>
          <p:cNvPr id="9" name="object 6"/>
          <p:cNvSpPr txBox="1">
            <a:spLocks/>
          </p:cNvSpPr>
          <p:nvPr/>
        </p:nvSpPr>
        <p:spPr>
          <a:xfrm>
            <a:off x="86273" y="2082455"/>
            <a:ext cx="2007235" cy="854075"/>
          </a:xfrm>
          <a:prstGeom prst="rect">
            <a:avLst/>
          </a:prstGeom>
        </p:spPr>
        <p:txBody>
          <a:bodyPr vert="horz" wrap="square" lIns="0" tIns="12700" rIns="0" bIns="0" rtlCol="0" anchor="ctr">
            <a:spAutoFit/>
          </a:bodyPr>
          <a:lst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a:lstStyle>
          <a:p>
            <a:pPr marL="12700" marR="5080">
              <a:lnSpc>
                <a:spcPct val="113300"/>
              </a:lnSpc>
              <a:spcBef>
                <a:spcPts val="100"/>
              </a:spcBef>
            </a:pPr>
            <a:r>
              <a:rPr lang="en-US" sz="1600" spc="5" dirty="0">
                <a:solidFill>
                  <a:schemeClr val="tx1"/>
                </a:solidFill>
                <a:latin typeface="Comic Sans MS" panose="030F0702030302020204" pitchFamily="66" charset="0"/>
                <a:cs typeface="Arial"/>
              </a:rPr>
              <a:t>Brainstorming on</a:t>
            </a:r>
            <a:r>
              <a:rPr lang="en-US" sz="1600" spc="-155" dirty="0">
                <a:solidFill>
                  <a:schemeClr val="tx1"/>
                </a:solidFill>
                <a:latin typeface="Comic Sans MS" panose="030F0702030302020204" pitchFamily="66" charset="0"/>
                <a:cs typeface="Arial"/>
              </a:rPr>
              <a:t> </a:t>
            </a:r>
            <a:r>
              <a:rPr lang="en-US" sz="1600" spc="15" dirty="0">
                <a:solidFill>
                  <a:schemeClr val="tx1"/>
                </a:solidFill>
                <a:latin typeface="Comic Sans MS" panose="030F0702030302020204" pitchFamily="66" charset="0"/>
                <a:cs typeface="Arial"/>
              </a:rPr>
              <a:t>how  </a:t>
            </a:r>
            <a:r>
              <a:rPr lang="en-US" sz="1600" spc="45" dirty="0">
                <a:solidFill>
                  <a:schemeClr val="tx1"/>
                </a:solidFill>
                <a:latin typeface="Comic Sans MS" panose="030F0702030302020204" pitchFamily="66" charset="0"/>
                <a:cs typeface="Arial"/>
              </a:rPr>
              <a:t>to </a:t>
            </a:r>
            <a:r>
              <a:rPr lang="en-US" sz="1600" spc="-20" dirty="0">
                <a:solidFill>
                  <a:schemeClr val="tx1"/>
                </a:solidFill>
                <a:latin typeface="Comic Sans MS" panose="030F0702030302020204" pitchFamily="66" charset="0"/>
                <a:cs typeface="Arial"/>
              </a:rPr>
              <a:t>analyze </a:t>
            </a:r>
            <a:r>
              <a:rPr lang="en-US" sz="1600" spc="5" dirty="0">
                <a:solidFill>
                  <a:schemeClr val="tx1"/>
                </a:solidFill>
                <a:latin typeface="Comic Sans MS" panose="030F0702030302020204" pitchFamily="66" charset="0"/>
                <a:cs typeface="Arial"/>
              </a:rPr>
              <a:t>dynamic  </a:t>
            </a:r>
            <a:r>
              <a:rPr lang="en-US" sz="1600" spc="10" dirty="0">
                <a:solidFill>
                  <a:schemeClr val="tx1"/>
                </a:solidFill>
                <a:latin typeface="Comic Sans MS" panose="030F0702030302020204" pitchFamily="66" charset="0"/>
                <a:cs typeface="Arial"/>
              </a:rPr>
              <a:t>networks</a:t>
            </a:r>
            <a:endParaRPr lang="en-US" sz="1600" dirty="0">
              <a:solidFill>
                <a:schemeClr val="tx1"/>
              </a:solidFill>
              <a:latin typeface="Comic Sans MS" panose="030F0702030302020204" pitchFamily="66" charset="0"/>
              <a:cs typeface="Arial"/>
            </a:endParaRPr>
          </a:p>
        </p:txBody>
      </p:sp>
      <p:sp>
        <p:nvSpPr>
          <p:cNvPr id="10" name="object 7"/>
          <p:cNvSpPr/>
          <p:nvPr/>
        </p:nvSpPr>
        <p:spPr>
          <a:xfrm>
            <a:off x="1629573" y="3633735"/>
            <a:ext cx="2051685" cy="746125"/>
          </a:xfrm>
          <a:custGeom>
            <a:avLst/>
            <a:gdLst/>
            <a:ahLst/>
            <a:cxnLst/>
            <a:rect l="l" t="t" r="r" b="b"/>
            <a:pathLst>
              <a:path w="2051685"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12" name="object 9"/>
          <p:cNvSpPr txBox="1"/>
          <p:nvPr/>
        </p:nvSpPr>
        <p:spPr>
          <a:xfrm>
            <a:off x="2262250" y="3915305"/>
            <a:ext cx="796925" cy="223520"/>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FFFFFF"/>
                </a:solidFill>
                <a:latin typeface="Arial"/>
                <a:cs typeface="Arial"/>
              </a:rPr>
              <a:t>June</a:t>
            </a:r>
            <a:r>
              <a:rPr sz="1300" spc="-110" dirty="0">
                <a:solidFill>
                  <a:srgbClr val="FFFFFF"/>
                </a:solidFill>
                <a:latin typeface="Arial"/>
                <a:cs typeface="Arial"/>
              </a:rPr>
              <a:t> </a:t>
            </a:r>
            <a:r>
              <a:rPr sz="1300" dirty="0">
                <a:solidFill>
                  <a:srgbClr val="FFFFFF"/>
                </a:solidFill>
                <a:latin typeface="Arial"/>
                <a:cs typeface="Arial"/>
              </a:rPr>
              <a:t>2016</a:t>
            </a:r>
            <a:endParaRPr sz="1300" dirty="0">
              <a:latin typeface="Arial"/>
              <a:cs typeface="Arial"/>
            </a:endParaRPr>
          </a:p>
        </p:txBody>
      </p:sp>
      <p:sp>
        <p:nvSpPr>
          <p:cNvPr id="13" name="object 10"/>
          <p:cNvSpPr/>
          <p:nvPr/>
        </p:nvSpPr>
        <p:spPr>
          <a:xfrm>
            <a:off x="2501278" y="4379860"/>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14" name="object 11"/>
          <p:cNvSpPr/>
          <p:nvPr/>
        </p:nvSpPr>
        <p:spPr>
          <a:xfrm>
            <a:off x="2401828" y="4907411"/>
            <a:ext cx="198899" cy="198899"/>
          </a:xfrm>
          <a:prstGeom prst="rect">
            <a:avLst/>
          </a:prstGeom>
          <a:blipFill>
            <a:blip r:embed="rId3" cstate="print"/>
            <a:stretch>
              <a:fillRect/>
            </a:stretch>
          </a:blipFill>
        </p:spPr>
        <p:txBody>
          <a:bodyPr wrap="square" lIns="0" tIns="0" rIns="0" bIns="0" rtlCol="0"/>
          <a:lstStyle/>
          <a:p>
            <a:endParaRPr/>
          </a:p>
        </p:txBody>
      </p:sp>
      <p:sp>
        <p:nvSpPr>
          <p:cNvPr id="15" name="object 12"/>
          <p:cNvSpPr txBox="1"/>
          <p:nvPr/>
        </p:nvSpPr>
        <p:spPr>
          <a:xfrm>
            <a:off x="1089891" y="5013409"/>
            <a:ext cx="3610119" cy="569258"/>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5" dirty="0">
                <a:latin typeface="Comic Sans MS" panose="030F0702030302020204" pitchFamily="66" charset="0"/>
                <a:cs typeface="Arial"/>
              </a:rPr>
              <a:t>Connected </a:t>
            </a:r>
            <a:r>
              <a:rPr lang="en-US" sz="1600" spc="-15" dirty="0">
                <a:latin typeface="Comic Sans MS" panose="030F0702030302020204" pitchFamily="66" charset="0"/>
                <a:cs typeface="Arial"/>
              </a:rPr>
              <a:t>  </a:t>
            </a:r>
            <a:r>
              <a:rPr sz="1600" spc="-5" dirty="0">
                <a:latin typeface="Comic Sans MS" panose="030F0702030302020204" pitchFamily="66" charset="0"/>
                <a:cs typeface="Arial"/>
              </a:rPr>
              <a:t>Components. </a:t>
            </a:r>
            <a:r>
              <a:rPr sz="1600" b="1" u="sng" spc="-15" dirty="0">
                <a:latin typeface="Comic Sans MS" panose="030F0702030302020204" pitchFamily="66" charset="0"/>
                <a:cs typeface="Arial"/>
              </a:rPr>
              <a:t>P</a:t>
            </a:r>
            <a:r>
              <a:rPr lang="en-US" sz="1600" b="1" u="sng" spc="-15" dirty="0">
                <a:latin typeface="Comic Sans MS" panose="030F0702030302020204" pitchFamily="66" charset="0"/>
                <a:cs typeface="Arial"/>
              </a:rPr>
              <a:t>ublished @</a:t>
            </a:r>
            <a:r>
              <a:rPr sz="1600" b="1" u="sng" spc="5" dirty="0">
                <a:latin typeface="Comic Sans MS" panose="030F0702030302020204" pitchFamily="66" charset="0"/>
                <a:cs typeface="Arial"/>
              </a:rPr>
              <a:t> </a:t>
            </a:r>
            <a:r>
              <a:rPr sz="1600" b="1" u="sng" spc="-75" dirty="0">
                <a:latin typeface="Comic Sans MS" panose="030F0702030302020204" pitchFamily="66" charset="0"/>
                <a:cs typeface="Arial"/>
              </a:rPr>
              <a:t>IPDPS</a:t>
            </a:r>
            <a:r>
              <a:rPr sz="1600" b="1" u="sng" spc="-60" dirty="0">
                <a:latin typeface="Comic Sans MS" panose="030F0702030302020204" pitchFamily="66" charset="0"/>
                <a:cs typeface="Arial"/>
              </a:rPr>
              <a:t> </a:t>
            </a:r>
            <a:r>
              <a:rPr sz="1600" b="1" u="sng" dirty="0">
                <a:latin typeface="Comic Sans MS" panose="030F0702030302020204" pitchFamily="66" charset="0"/>
                <a:cs typeface="Arial"/>
              </a:rPr>
              <a:t>2016</a:t>
            </a:r>
            <a:r>
              <a:rPr lang="en-US" sz="1600" b="1" u="sng" dirty="0">
                <a:latin typeface="Comic Sans MS" panose="030F0702030302020204" pitchFamily="66" charset="0"/>
                <a:cs typeface="Arial"/>
              </a:rPr>
              <a:t> (GABB)</a:t>
            </a:r>
            <a:endParaRPr sz="1600" b="1" u="sng" dirty="0">
              <a:latin typeface="Comic Sans MS" panose="030F0702030302020204" pitchFamily="66" charset="0"/>
              <a:cs typeface="Arial"/>
            </a:endParaRPr>
          </a:p>
        </p:txBody>
      </p:sp>
      <p:sp>
        <p:nvSpPr>
          <p:cNvPr id="16" name="object 13"/>
          <p:cNvSpPr/>
          <p:nvPr/>
        </p:nvSpPr>
        <p:spPr>
          <a:xfrm>
            <a:off x="3436420" y="3661546"/>
            <a:ext cx="2051685" cy="746125"/>
          </a:xfrm>
          <a:custGeom>
            <a:avLst/>
            <a:gdLst/>
            <a:ahLst/>
            <a:cxnLst/>
            <a:rect l="l" t="t" r="r" b="b"/>
            <a:pathLst>
              <a:path w="2051685"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18" name="object 15"/>
          <p:cNvSpPr txBox="1"/>
          <p:nvPr/>
        </p:nvSpPr>
        <p:spPr>
          <a:xfrm>
            <a:off x="4062885" y="3915305"/>
            <a:ext cx="718185" cy="223520"/>
          </a:xfrm>
          <a:prstGeom prst="rect">
            <a:avLst/>
          </a:prstGeom>
        </p:spPr>
        <p:txBody>
          <a:bodyPr vert="horz" wrap="square" lIns="0" tIns="12700" rIns="0" bIns="0" rtlCol="0">
            <a:spAutoFit/>
          </a:bodyPr>
          <a:lstStyle/>
          <a:p>
            <a:pPr marL="12700">
              <a:lnSpc>
                <a:spcPct val="100000"/>
              </a:lnSpc>
              <a:spcBef>
                <a:spcPts val="100"/>
              </a:spcBef>
            </a:pPr>
            <a:r>
              <a:rPr sz="1300" spc="-35" dirty="0">
                <a:solidFill>
                  <a:srgbClr val="FFFFFF"/>
                </a:solidFill>
                <a:latin typeface="Arial"/>
                <a:cs typeface="Arial"/>
              </a:rPr>
              <a:t>Dec</a:t>
            </a:r>
            <a:r>
              <a:rPr sz="1300" spc="-110" dirty="0">
                <a:solidFill>
                  <a:srgbClr val="FFFFFF"/>
                </a:solidFill>
                <a:latin typeface="Arial"/>
                <a:cs typeface="Arial"/>
              </a:rPr>
              <a:t> </a:t>
            </a:r>
            <a:r>
              <a:rPr sz="1300" dirty="0">
                <a:solidFill>
                  <a:srgbClr val="FFFFFF"/>
                </a:solidFill>
                <a:latin typeface="Arial"/>
                <a:cs typeface="Arial"/>
              </a:rPr>
              <a:t>2016</a:t>
            </a:r>
            <a:endParaRPr sz="1300" dirty="0">
              <a:latin typeface="Arial"/>
              <a:cs typeface="Arial"/>
            </a:endParaRPr>
          </a:p>
        </p:txBody>
      </p:sp>
      <p:sp>
        <p:nvSpPr>
          <p:cNvPr id="19" name="object 16"/>
          <p:cNvSpPr/>
          <p:nvPr/>
        </p:nvSpPr>
        <p:spPr>
          <a:xfrm>
            <a:off x="446226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20" name="object 17"/>
          <p:cNvSpPr/>
          <p:nvPr/>
        </p:nvSpPr>
        <p:spPr>
          <a:xfrm>
            <a:off x="4391579" y="2930058"/>
            <a:ext cx="198899" cy="198899"/>
          </a:xfrm>
          <a:prstGeom prst="rect">
            <a:avLst/>
          </a:prstGeom>
          <a:blipFill>
            <a:blip r:embed="rId4" cstate="print"/>
            <a:stretch>
              <a:fillRect/>
            </a:stretch>
          </a:blipFill>
        </p:spPr>
        <p:txBody>
          <a:bodyPr wrap="square" lIns="0" tIns="0" rIns="0" bIns="0" rtlCol="0"/>
          <a:lstStyle/>
          <a:p>
            <a:endParaRPr/>
          </a:p>
        </p:txBody>
      </p:sp>
      <p:sp>
        <p:nvSpPr>
          <p:cNvPr id="21" name="object 18"/>
          <p:cNvSpPr txBox="1"/>
          <p:nvPr/>
        </p:nvSpPr>
        <p:spPr>
          <a:xfrm>
            <a:off x="3777452" y="1979804"/>
            <a:ext cx="2007235" cy="854075"/>
          </a:xfrm>
          <a:prstGeom prst="rect">
            <a:avLst/>
          </a:prstGeom>
        </p:spPr>
        <p:txBody>
          <a:bodyPr vert="horz" wrap="square" lIns="0" tIns="12700" rIns="0" bIns="0" rtlCol="0">
            <a:spAutoFit/>
          </a:bodyPr>
          <a:lstStyle/>
          <a:p>
            <a:pPr marL="12700" marR="5080">
              <a:lnSpc>
                <a:spcPct val="113300"/>
              </a:lnSpc>
              <a:spcBef>
                <a:spcPts val="100"/>
              </a:spcBef>
            </a:pPr>
            <a:r>
              <a:rPr sz="1600" spc="5" dirty="0">
                <a:latin typeface="Comic Sans MS" panose="030F0702030302020204" pitchFamily="66" charset="0"/>
                <a:cs typeface="Arial"/>
              </a:rPr>
              <a:t>Brainstorming on</a:t>
            </a:r>
            <a:r>
              <a:rPr sz="1600" spc="-155" dirty="0">
                <a:latin typeface="Comic Sans MS" panose="030F0702030302020204" pitchFamily="66" charset="0"/>
                <a:cs typeface="Arial"/>
              </a:rPr>
              <a:t> </a:t>
            </a:r>
            <a:r>
              <a:rPr sz="1600" spc="15" dirty="0">
                <a:latin typeface="Comic Sans MS" panose="030F0702030302020204" pitchFamily="66" charset="0"/>
                <a:cs typeface="Arial"/>
              </a:rPr>
              <a:t>how  </a:t>
            </a:r>
            <a:r>
              <a:rPr sz="1600" spc="45" dirty="0">
                <a:latin typeface="Comic Sans MS" panose="030F0702030302020204" pitchFamily="66" charset="0"/>
                <a:cs typeface="Arial"/>
              </a:rPr>
              <a:t>to </a:t>
            </a:r>
            <a:r>
              <a:rPr sz="1600" dirty="0">
                <a:latin typeface="Comic Sans MS" panose="030F0702030302020204" pitchFamily="66" charset="0"/>
                <a:cs typeface="Arial"/>
              </a:rPr>
              <a:t>update </a:t>
            </a:r>
            <a:r>
              <a:rPr sz="1600" spc="-25" dirty="0">
                <a:latin typeface="Comic Sans MS" panose="030F0702030302020204" pitchFamily="66" charset="0"/>
                <a:cs typeface="Arial"/>
              </a:rPr>
              <a:t>MSTand  </a:t>
            </a:r>
            <a:r>
              <a:rPr sz="1600" spc="-95" dirty="0">
                <a:latin typeface="Comic Sans MS" panose="030F0702030302020204" pitchFamily="66" charset="0"/>
                <a:cs typeface="Arial"/>
              </a:rPr>
              <a:t>SSSP.</a:t>
            </a:r>
            <a:endParaRPr sz="1600" dirty="0">
              <a:latin typeface="Comic Sans MS" panose="030F0702030302020204" pitchFamily="66" charset="0"/>
              <a:cs typeface="Arial"/>
            </a:endParaRPr>
          </a:p>
        </p:txBody>
      </p:sp>
      <p:sp>
        <p:nvSpPr>
          <p:cNvPr id="22" name="object 19"/>
          <p:cNvSpPr/>
          <p:nvPr/>
        </p:nvSpPr>
        <p:spPr>
          <a:xfrm>
            <a:off x="5245115" y="3643096"/>
            <a:ext cx="2051685" cy="746125"/>
          </a:xfrm>
          <a:custGeom>
            <a:avLst/>
            <a:gdLst/>
            <a:ahLst/>
            <a:cxnLst/>
            <a:rect l="l" t="t" r="r" b="b"/>
            <a:pathLst>
              <a:path w="2051684"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24" name="object 21"/>
          <p:cNvSpPr txBox="1"/>
          <p:nvPr/>
        </p:nvSpPr>
        <p:spPr>
          <a:xfrm>
            <a:off x="5927737" y="3911277"/>
            <a:ext cx="74930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May</a:t>
            </a:r>
            <a:r>
              <a:rPr sz="1300" spc="-105" dirty="0">
                <a:solidFill>
                  <a:srgbClr val="FFFFFF"/>
                </a:solidFill>
                <a:latin typeface="Arial"/>
                <a:cs typeface="Arial"/>
              </a:rPr>
              <a:t> </a:t>
            </a:r>
            <a:r>
              <a:rPr sz="1300" dirty="0">
                <a:solidFill>
                  <a:srgbClr val="FFFFFF"/>
                </a:solidFill>
                <a:latin typeface="Arial"/>
                <a:cs typeface="Arial"/>
              </a:rPr>
              <a:t>2017</a:t>
            </a:r>
            <a:endParaRPr sz="1300" dirty="0">
              <a:latin typeface="Arial"/>
              <a:cs typeface="Arial"/>
            </a:endParaRPr>
          </a:p>
        </p:txBody>
      </p:sp>
      <p:sp>
        <p:nvSpPr>
          <p:cNvPr id="27" name="object 24"/>
          <p:cNvSpPr txBox="1"/>
          <p:nvPr/>
        </p:nvSpPr>
        <p:spPr>
          <a:xfrm>
            <a:off x="4740511" y="5094422"/>
            <a:ext cx="4449657" cy="847476"/>
          </a:xfrm>
          <a:prstGeom prst="rect">
            <a:avLst/>
          </a:prstGeom>
        </p:spPr>
        <p:txBody>
          <a:bodyPr vert="horz" wrap="square" lIns="0" tIns="12700" rIns="0" bIns="0" rtlCol="0">
            <a:spAutoFit/>
          </a:bodyPr>
          <a:lstStyle/>
          <a:p>
            <a:pPr marL="12700" marR="5080" algn="just">
              <a:lnSpc>
                <a:spcPct val="113300"/>
              </a:lnSpc>
              <a:spcBef>
                <a:spcPts val="100"/>
              </a:spcBef>
            </a:pPr>
            <a:r>
              <a:rPr sz="1600" spc="-25" dirty="0">
                <a:latin typeface="Comic Sans MS" panose="030F0702030302020204" pitchFamily="66" charset="0"/>
                <a:cs typeface="Arial"/>
              </a:rPr>
              <a:t>Solved </a:t>
            </a:r>
            <a:r>
              <a:rPr sz="1600" spc="-60" dirty="0">
                <a:latin typeface="Comic Sans MS" panose="030F0702030302020204" pitchFamily="66" charset="0"/>
                <a:cs typeface="Arial"/>
              </a:rPr>
              <a:t>MST, </a:t>
            </a:r>
            <a:r>
              <a:rPr sz="1600" spc="-15" dirty="0">
                <a:latin typeface="Comic Sans MS" panose="030F0702030302020204" pitchFamily="66" charset="0"/>
                <a:cs typeface="Arial"/>
              </a:rPr>
              <a:t>Presented </a:t>
            </a:r>
            <a:r>
              <a:rPr sz="1600" spc="10" dirty="0">
                <a:latin typeface="Comic Sans MS" panose="030F0702030302020204" pitchFamily="66" charset="0"/>
                <a:cs typeface="Arial"/>
              </a:rPr>
              <a:t>in </a:t>
            </a:r>
            <a:r>
              <a:rPr sz="1600" spc="-30" dirty="0">
                <a:latin typeface="Comic Sans MS" panose="030F0702030302020204" pitchFamily="66" charset="0"/>
                <a:cs typeface="Arial"/>
              </a:rPr>
              <a:t>SIAM  </a:t>
            </a:r>
            <a:r>
              <a:rPr sz="1600" spc="-50" dirty="0">
                <a:latin typeface="Comic Sans MS" panose="030F0702030302020204" pitchFamily="66" charset="0"/>
                <a:cs typeface="Arial"/>
              </a:rPr>
              <a:t>CS17,</a:t>
            </a:r>
            <a:r>
              <a:rPr lang="en-US" sz="1600" spc="-50" dirty="0">
                <a:latin typeface="Comic Sans MS" panose="030F0702030302020204" pitchFamily="66" charset="0"/>
                <a:cs typeface="Arial"/>
              </a:rPr>
              <a:t> </a:t>
            </a:r>
            <a:r>
              <a:rPr sz="1600" spc="-50" dirty="0">
                <a:latin typeface="Comic Sans MS" panose="030F0702030302020204" pitchFamily="66" charset="0"/>
                <a:cs typeface="Arial"/>
              </a:rPr>
              <a:t>and </a:t>
            </a:r>
            <a:r>
              <a:rPr sz="1600" spc="-75" dirty="0">
                <a:latin typeface="Comic Sans MS" panose="030F0702030302020204" pitchFamily="66" charset="0"/>
                <a:cs typeface="Arial"/>
              </a:rPr>
              <a:t>IPDPS </a:t>
            </a:r>
            <a:r>
              <a:rPr sz="1600" spc="-5" dirty="0">
                <a:latin typeface="Comic Sans MS" panose="030F0702030302020204" pitchFamily="66" charset="0"/>
                <a:cs typeface="Arial"/>
              </a:rPr>
              <a:t>(Ph.D.forum) 2017.</a:t>
            </a:r>
            <a:r>
              <a:rPr sz="1600" b="1" u="sng" spc="-5" dirty="0">
                <a:latin typeface="Comic Sans MS" panose="030F0702030302020204" pitchFamily="66" charset="0"/>
                <a:cs typeface="Arial"/>
              </a:rPr>
              <a:t> </a:t>
            </a:r>
            <a:r>
              <a:rPr sz="1600" b="1" u="sng" spc="-125" dirty="0">
                <a:latin typeface="Comic Sans MS" panose="030F0702030302020204" pitchFamily="66" charset="0"/>
                <a:cs typeface="Arial"/>
              </a:rPr>
              <a:t>IEEE </a:t>
            </a:r>
            <a:r>
              <a:rPr sz="1600" b="1" u="sng" spc="5" dirty="0">
                <a:latin typeface="Comic Sans MS" panose="030F0702030302020204" pitchFamily="66" charset="0"/>
                <a:cs typeface="Arial"/>
              </a:rPr>
              <a:t>Transactions </a:t>
            </a:r>
            <a:r>
              <a:rPr sz="1600" b="1" u="sng" dirty="0">
                <a:latin typeface="Comic Sans MS" panose="030F0702030302020204" pitchFamily="66" charset="0"/>
                <a:cs typeface="Arial"/>
              </a:rPr>
              <a:t>on  </a:t>
            </a:r>
            <a:r>
              <a:rPr sz="1600" b="1" u="sng" spc="-15" dirty="0">
                <a:latin typeface="Comic Sans MS" panose="030F0702030302020204" pitchFamily="66" charset="0"/>
                <a:cs typeface="Arial"/>
              </a:rPr>
              <a:t>Big </a:t>
            </a:r>
            <a:r>
              <a:rPr sz="1600" b="1" u="sng" spc="5" dirty="0">
                <a:latin typeface="Comic Sans MS" panose="030F0702030302020204" pitchFamily="66" charset="0"/>
                <a:cs typeface="Arial"/>
              </a:rPr>
              <a:t>data</a:t>
            </a:r>
            <a:r>
              <a:rPr lang="en-US" sz="1600" b="1" u="sng" spc="5" dirty="0">
                <a:latin typeface="Comic Sans MS" panose="030F0702030302020204" pitchFamily="66" charset="0"/>
                <a:cs typeface="Arial"/>
              </a:rPr>
              <a:t> Journal</a:t>
            </a:r>
            <a:r>
              <a:rPr sz="1600" b="1" u="sng" spc="5" dirty="0">
                <a:latin typeface="Comic Sans MS" panose="030F0702030302020204" pitchFamily="66" charset="0"/>
                <a:cs typeface="Arial"/>
              </a:rPr>
              <a:t> </a:t>
            </a:r>
            <a:r>
              <a:rPr sz="1600" b="1" u="sng" dirty="0">
                <a:latin typeface="Comic Sans MS" panose="030F0702030302020204" pitchFamily="66" charset="0"/>
                <a:cs typeface="Arial"/>
              </a:rPr>
              <a:t>(</a:t>
            </a:r>
            <a:r>
              <a:rPr lang="en-US" sz="1600" b="1" u="sng" dirty="0">
                <a:latin typeface="Comic Sans MS" panose="030F0702030302020204" pitchFamily="66" charset="0"/>
                <a:cs typeface="Arial"/>
              </a:rPr>
              <a:t>Accepted @ 06/2018</a:t>
            </a:r>
            <a:r>
              <a:rPr sz="1600" b="1" u="sng" spc="-5" dirty="0">
                <a:latin typeface="Comic Sans MS" panose="030F0702030302020204" pitchFamily="66" charset="0"/>
                <a:cs typeface="Arial"/>
              </a:rPr>
              <a:t>)</a:t>
            </a:r>
            <a:endParaRPr sz="1600" b="1" u="sng" dirty="0">
              <a:latin typeface="Comic Sans MS" panose="030F0702030302020204" pitchFamily="66" charset="0"/>
              <a:cs typeface="Arial"/>
            </a:endParaRPr>
          </a:p>
        </p:txBody>
      </p:sp>
      <p:sp>
        <p:nvSpPr>
          <p:cNvPr id="28" name="object 25"/>
          <p:cNvSpPr/>
          <p:nvPr/>
        </p:nvSpPr>
        <p:spPr>
          <a:xfrm>
            <a:off x="7097620" y="3649975"/>
            <a:ext cx="205168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30" name="object 27"/>
          <p:cNvSpPr txBox="1"/>
          <p:nvPr/>
        </p:nvSpPr>
        <p:spPr>
          <a:xfrm>
            <a:off x="7768464" y="3911209"/>
            <a:ext cx="90424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March</a:t>
            </a:r>
            <a:r>
              <a:rPr sz="1300" spc="-95" dirty="0">
                <a:solidFill>
                  <a:srgbClr val="FFFFFF"/>
                </a:solidFill>
                <a:latin typeface="Arial"/>
                <a:cs typeface="Arial"/>
              </a:rPr>
              <a:t> </a:t>
            </a:r>
            <a:r>
              <a:rPr sz="1300" dirty="0">
                <a:solidFill>
                  <a:srgbClr val="FFFFFF"/>
                </a:solidFill>
                <a:latin typeface="Arial"/>
                <a:cs typeface="Arial"/>
              </a:rPr>
              <a:t>2018</a:t>
            </a:r>
            <a:endParaRPr sz="1300" dirty="0">
              <a:latin typeface="Arial"/>
              <a:cs typeface="Arial"/>
            </a:endParaRPr>
          </a:p>
        </p:txBody>
      </p:sp>
      <p:sp>
        <p:nvSpPr>
          <p:cNvPr id="31" name="object 28"/>
          <p:cNvSpPr/>
          <p:nvPr/>
        </p:nvSpPr>
        <p:spPr>
          <a:xfrm>
            <a:off x="812346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32" name="object 29"/>
          <p:cNvSpPr/>
          <p:nvPr/>
        </p:nvSpPr>
        <p:spPr>
          <a:xfrm>
            <a:off x="8021685" y="2951653"/>
            <a:ext cx="198899" cy="198899"/>
          </a:xfrm>
          <a:prstGeom prst="rect">
            <a:avLst/>
          </a:prstGeom>
          <a:blipFill>
            <a:blip r:embed="rId4" cstate="print"/>
            <a:stretch>
              <a:fillRect/>
            </a:stretch>
          </a:blipFill>
        </p:spPr>
        <p:txBody>
          <a:bodyPr wrap="square" lIns="0" tIns="0" rIns="0" bIns="0" rtlCol="0"/>
          <a:lstStyle/>
          <a:p>
            <a:endParaRPr/>
          </a:p>
        </p:txBody>
      </p:sp>
      <p:sp>
        <p:nvSpPr>
          <p:cNvPr id="33" name="object 30"/>
          <p:cNvSpPr txBox="1"/>
          <p:nvPr/>
        </p:nvSpPr>
        <p:spPr>
          <a:xfrm>
            <a:off x="5820597" y="2400368"/>
            <a:ext cx="3016495" cy="551241"/>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14" dirty="0">
                <a:latin typeface="Comic Sans MS" panose="030F0702030302020204" pitchFamily="66" charset="0"/>
                <a:cs typeface="Arial"/>
              </a:rPr>
              <a:t>SSSP</a:t>
            </a:r>
            <a:r>
              <a:rPr lang="en-US" sz="1600" spc="-114" dirty="0">
                <a:latin typeface="Comic Sans MS" panose="030F0702030302020204" pitchFamily="66" charset="0"/>
                <a:cs typeface="Arial"/>
              </a:rPr>
              <a:t>, (</a:t>
            </a:r>
            <a:r>
              <a:rPr lang="en-US" sz="1600" b="1" u="sng" spc="-15" dirty="0">
                <a:latin typeface="Comic Sans MS" panose="030F0702030302020204" pitchFamily="66" charset="0"/>
                <a:cs typeface="Arial"/>
              </a:rPr>
              <a:t>SC16, Poster **) </a:t>
            </a:r>
            <a:r>
              <a:rPr sz="1600" b="1" u="sng" spc="-15" dirty="0">
                <a:latin typeface="Comic Sans MS" panose="030F0702030302020204" pitchFamily="66" charset="0"/>
                <a:cs typeface="Arial"/>
              </a:rPr>
              <a:t>(</a:t>
            </a:r>
            <a:r>
              <a:rPr lang="en-US" sz="1600" b="1" u="sng" spc="-15" dirty="0">
                <a:latin typeface="Comic Sans MS" panose="030F0702030302020204" pitchFamily="66" charset="0"/>
                <a:cs typeface="Arial"/>
              </a:rPr>
              <a:t>Published@ HIPC 18</a:t>
            </a:r>
            <a:r>
              <a:rPr sz="1600" b="1" u="sng" spc="-5" dirty="0">
                <a:latin typeface="Comic Sans MS" panose="030F0702030302020204" pitchFamily="66" charset="0"/>
                <a:cs typeface="Arial"/>
              </a:rPr>
              <a:t>)</a:t>
            </a:r>
            <a:endParaRPr sz="1600" b="1" u="sng" dirty="0">
              <a:latin typeface="Comic Sans MS" panose="030F0702030302020204" pitchFamily="66" charset="0"/>
              <a:cs typeface="Arial"/>
            </a:endParaRPr>
          </a:p>
        </p:txBody>
      </p:sp>
      <p:sp>
        <p:nvSpPr>
          <p:cNvPr id="34" name="Date Placeholder 33"/>
          <p:cNvSpPr>
            <a:spLocks noGrp="1"/>
          </p:cNvSpPr>
          <p:nvPr>
            <p:ph type="dt" sz="half" idx="10"/>
          </p:nvPr>
        </p:nvSpPr>
        <p:spPr/>
        <p:txBody>
          <a:bodyPr/>
          <a:lstStyle/>
          <a:p>
            <a:fld id="{3C96B014-4711-4C70-BC46-94D440509FA9}" type="datetime1">
              <a:rPr lang="en-US" smtClean="0"/>
              <a:t>11/20/2020</a:t>
            </a:fld>
            <a:endParaRPr lang="en-US" dirty="0"/>
          </a:p>
        </p:txBody>
      </p:sp>
      <p:sp>
        <p:nvSpPr>
          <p:cNvPr id="36" name="Slide Number Placeholder 35"/>
          <p:cNvSpPr>
            <a:spLocks noGrp="1"/>
          </p:cNvSpPr>
          <p:nvPr>
            <p:ph type="sldNum" sz="quarter" idx="12"/>
          </p:nvPr>
        </p:nvSpPr>
        <p:spPr/>
        <p:txBody>
          <a:bodyPr/>
          <a:lstStyle/>
          <a:p>
            <a:fld id="{D45BF2F6-C993-483E-8E64-9AEDD62969A1}" type="slidenum">
              <a:rPr lang="en-US" smtClean="0"/>
              <a:pPr/>
              <a:t>48</a:t>
            </a:fld>
            <a:endParaRPr lang="en-US" dirty="0"/>
          </a:p>
        </p:txBody>
      </p:sp>
      <p:sp>
        <p:nvSpPr>
          <p:cNvPr id="2" name="TextBox 1"/>
          <p:cNvSpPr txBox="1"/>
          <p:nvPr/>
        </p:nvSpPr>
        <p:spPr>
          <a:xfrm>
            <a:off x="1814791" y="172158"/>
            <a:ext cx="7346627" cy="769441"/>
          </a:xfrm>
          <a:prstGeom prst="rect">
            <a:avLst/>
          </a:prstGeom>
          <a:noFill/>
        </p:spPr>
        <p:txBody>
          <a:bodyPr wrap="square" rtlCol="0">
            <a:spAutoFit/>
          </a:bodyPr>
          <a:lstStyle/>
          <a:p>
            <a:pPr algn="ctr"/>
            <a:r>
              <a:rPr lang="en-US" sz="4400" dirty="0">
                <a:solidFill>
                  <a:srgbClr val="ED1C24"/>
                </a:solidFill>
                <a:latin typeface="Comic Sans MS" panose="030F0702030302020204" pitchFamily="66" charset="0"/>
              </a:rPr>
              <a:t>Timeline</a:t>
            </a:r>
          </a:p>
        </p:txBody>
      </p:sp>
      <p:sp>
        <p:nvSpPr>
          <p:cNvPr id="38" name="object 25">
            <a:extLst>
              <a:ext uri="{FF2B5EF4-FFF2-40B4-BE49-F238E27FC236}">
                <a16:creationId xmlns:a16="http://schemas.microsoft.com/office/drawing/2014/main" id="{A86AFCF3-5BD3-432B-9D5B-D795F1F51658}"/>
              </a:ext>
            </a:extLst>
          </p:cNvPr>
          <p:cNvSpPr/>
          <p:nvPr/>
        </p:nvSpPr>
        <p:spPr>
          <a:xfrm>
            <a:off x="8956737" y="3661545"/>
            <a:ext cx="1936540"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7D279BA0-02D3-428B-A055-C475A55A3ABA}"/>
              </a:ext>
            </a:extLst>
          </p:cNvPr>
          <p:cNvSpPr txBox="1"/>
          <p:nvPr/>
        </p:nvSpPr>
        <p:spPr>
          <a:xfrm>
            <a:off x="9579181" y="3916529"/>
            <a:ext cx="904240" cy="212879"/>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March</a:t>
            </a:r>
            <a:r>
              <a:rPr sz="1300" spc="-95" dirty="0">
                <a:solidFill>
                  <a:srgbClr val="FFFFFF"/>
                </a:solidFill>
                <a:latin typeface="Arial"/>
                <a:cs typeface="Arial"/>
              </a:rPr>
              <a:t> </a:t>
            </a:r>
            <a:r>
              <a:rPr sz="1300" dirty="0">
                <a:solidFill>
                  <a:srgbClr val="FFFFFF"/>
                </a:solidFill>
                <a:latin typeface="Arial"/>
                <a:cs typeface="Arial"/>
              </a:rPr>
              <a:t>201</a:t>
            </a:r>
            <a:r>
              <a:rPr lang="en-US" sz="1300" dirty="0">
                <a:solidFill>
                  <a:srgbClr val="FFFFFF"/>
                </a:solidFill>
                <a:latin typeface="Arial"/>
                <a:cs typeface="Arial"/>
              </a:rPr>
              <a:t>9</a:t>
            </a:r>
            <a:endParaRPr sz="1300" dirty="0">
              <a:latin typeface="Arial"/>
              <a:cs typeface="Arial"/>
            </a:endParaRPr>
          </a:p>
        </p:txBody>
      </p:sp>
      <p:sp>
        <p:nvSpPr>
          <p:cNvPr id="44" name="object 29">
            <a:extLst>
              <a:ext uri="{FF2B5EF4-FFF2-40B4-BE49-F238E27FC236}">
                <a16:creationId xmlns:a16="http://schemas.microsoft.com/office/drawing/2014/main" id="{CFE2DF98-F3EB-415D-914D-A6C5D9A2A664}"/>
              </a:ext>
            </a:extLst>
          </p:cNvPr>
          <p:cNvSpPr/>
          <p:nvPr/>
        </p:nvSpPr>
        <p:spPr>
          <a:xfrm>
            <a:off x="11254350" y="2974657"/>
            <a:ext cx="198899" cy="198899"/>
          </a:xfrm>
          <a:prstGeom prst="rect">
            <a:avLst/>
          </a:prstGeom>
          <a:blipFill>
            <a:blip r:embed="rId4" cstate="print"/>
            <a:stretch>
              <a:fillRect/>
            </a:stretch>
          </a:blipFill>
        </p:spPr>
        <p:txBody>
          <a:bodyPr wrap="square" lIns="0" tIns="0" rIns="0" bIns="0" rtlCol="0"/>
          <a:lstStyle/>
          <a:p>
            <a:endParaRPr>
              <a:solidFill>
                <a:srgbClr val="ED1C24"/>
              </a:solidFill>
            </a:endParaRPr>
          </a:p>
        </p:txBody>
      </p:sp>
      <p:sp>
        <p:nvSpPr>
          <p:cNvPr id="46" name="object 22">
            <a:extLst>
              <a:ext uri="{FF2B5EF4-FFF2-40B4-BE49-F238E27FC236}">
                <a16:creationId xmlns:a16="http://schemas.microsoft.com/office/drawing/2014/main" id="{1217F13F-C2AB-476A-AF31-AEA16659F3E2}"/>
              </a:ext>
            </a:extLst>
          </p:cNvPr>
          <p:cNvSpPr/>
          <p:nvPr/>
        </p:nvSpPr>
        <p:spPr>
          <a:xfrm>
            <a:off x="9925007" y="442541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48" name="object 23">
            <a:extLst>
              <a:ext uri="{FF2B5EF4-FFF2-40B4-BE49-F238E27FC236}">
                <a16:creationId xmlns:a16="http://schemas.microsoft.com/office/drawing/2014/main" id="{38EC2E76-2C0C-43EB-A86B-904B4E5799A5}"/>
              </a:ext>
            </a:extLst>
          </p:cNvPr>
          <p:cNvSpPr/>
          <p:nvPr/>
        </p:nvSpPr>
        <p:spPr>
          <a:xfrm>
            <a:off x="9832402" y="4980408"/>
            <a:ext cx="198899" cy="198899"/>
          </a:xfrm>
          <a:prstGeom prst="rect">
            <a:avLst/>
          </a:prstGeom>
          <a:blipFill>
            <a:blip r:embed="rId3" cstate="print"/>
            <a:stretch>
              <a:fillRect/>
            </a:stretch>
          </a:blipFill>
        </p:spPr>
        <p:txBody>
          <a:bodyPr wrap="square" lIns="0" tIns="0" rIns="0" bIns="0" rtlCol="0"/>
          <a:lstStyle/>
          <a:p>
            <a:endParaRPr/>
          </a:p>
        </p:txBody>
      </p:sp>
      <p:sp>
        <p:nvSpPr>
          <p:cNvPr id="50" name="object 24">
            <a:extLst>
              <a:ext uri="{FF2B5EF4-FFF2-40B4-BE49-F238E27FC236}">
                <a16:creationId xmlns:a16="http://schemas.microsoft.com/office/drawing/2014/main" id="{0AC977D3-8600-4B26-AE61-9F8471CB1BE3}"/>
              </a:ext>
            </a:extLst>
          </p:cNvPr>
          <p:cNvSpPr txBox="1"/>
          <p:nvPr/>
        </p:nvSpPr>
        <p:spPr>
          <a:xfrm>
            <a:off x="9404933" y="5245137"/>
            <a:ext cx="2061841" cy="551241"/>
          </a:xfrm>
          <a:prstGeom prst="rect">
            <a:avLst/>
          </a:prstGeom>
        </p:spPr>
        <p:txBody>
          <a:bodyPr vert="horz" wrap="square" lIns="0" tIns="12700" rIns="0" bIns="0" rtlCol="0">
            <a:spAutoFit/>
          </a:bodyPr>
          <a:lstStyle/>
          <a:p>
            <a:pPr marL="12700" marR="5080" algn="just">
              <a:lnSpc>
                <a:spcPct val="113300"/>
              </a:lnSpc>
              <a:spcBef>
                <a:spcPts val="100"/>
              </a:spcBef>
            </a:pPr>
            <a:r>
              <a:rPr lang="en-US" sz="1600" dirty="0">
                <a:latin typeface="Comic Sans MS" panose="030F0702030302020204" pitchFamily="66" charset="0"/>
                <a:cs typeface="Arial"/>
              </a:rPr>
              <a:t>SCC Implementation, GRACA Funding $5K</a:t>
            </a:r>
            <a:endParaRPr sz="1600" dirty="0">
              <a:latin typeface="Comic Sans MS" panose="030F0702030302020204" pitchFamily="66" charset="0"/>
              <a:cs typeface="Arial"/>
            </a:endParaRPr>
          </a:p>
        </p:txBody>
      </p:sp>
      <p:sp>
        <p:nvSpPr>
          <p:cNvPr id="52" name="object 25">
            <a:extLst>
              <a:ext uri="{FF2B5EF4-FFF2-40B4-BE49-F238E27FC236}">
                <a16:creationId xmlns:a16="http://schemas.microsoft.com/office/drawing/2014/main" id="{DCB54DF1-A12C-431E-80EF-8AF8743F0E53}"/>
              </a:ext>
            </a:extLst>
          </p:cNvPr>
          <p:cNvSpPr/>
          <p:nvPr/>
        </p:nvSpPr>
        <p:spPr>
          <a:xfrm>
            <a:off x="10692852" y="3661545"/>
            <a:ext cx="154784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7CBFE9EF-CB8D-49DD-AD76-F9A53E58FD3B}"/>
              </a:ext>
            </a:extLst>
          </p:cNvPr>
          <p:cNvSpPr txBox="1"/>
          <p:nvPr/>
        </p:nvSpPr>
        <p:spPr>
          <a:xfrm>
            <a:off x="11051849" y="3922488"/>
            <a:ext cx="1202858"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a:solidFill>
                  <a:srgbClr val="FFFFFF"/>
                </a:solidFill>
                <a:latin typeface="Arial"/>
                <a:cs typeface="Arial"/>
              </a:rPr>
              <a:t>Dec</a:t>
            </a:r>
            <a:r>
              <a:rPr sz="1300" spc="-95" dirty="0">
                <a:solidFill>
                  <a:srgbClr val="FFFFFF"/>
                </a:solidFill>
                <a:latin typeface="Arial"/>
                <a:cs typeface="Arial"/>
              </a:rPr>
              <a:t> </a:t>
            </a:r>
            <a:r>
              <a:rPr sz="1300" dirty="0">
                <a:solidFill>
                  <a:srgbClr val="FFFFFF"/>
                </a:solidFill>
                <a:latin typeface="Arial"/>
                <a:cs typeface="Arial"/>
              </a:rPr>
              <a:t>20</a:t>
            </a:r>
            <a:r>
              <a:rPr lang="en-US" sz="1300" dirty="0">
                <a:solidFill>
                  <a:srgbClr val="FFFFFF"/>
                </a:solidFill>
                <a:latin typeface="Arial"/>
                <a:cs typeface="Arial"/>
              </a:rPr>
              <a:t>20</a:t>
            </a:r>
            <a:endParaRPr sz="1300" dirty="0">
              <a:latin typeface="Arial"/>
              <a:cs typeface="Arial"/>
            </a:endParaRPr>
          </a:p>
        </p:txBody>
      </p:sp>
      <p:sp>
        <p:nvSpPr>
          <p:cNvPr id="56" name="object 30">
            <a:extLst>
              <a:ext uri="{FF2B5EF4-FFF2-40B4-BE49-F238E27FC236}">
                <a16:creationId xmlns:a16="http://schemas.microsoft.com/office/drawing/2014/main" id="{78914102-53CD-4305-8520-6F15D8C92B98}"/>
              </a:ext>
            </a:extLst>
          </p:cNvPr>
          <p:cNvSpPr txBox="1"/>
          <p:nvPr/>
        </p:nvSpPr>
        <p:spPr>
          <a:xfrm>
            <a:off x="10031301" y="2185803"/>
            <a:ext cx="2242906" cy="829458"/>
          </a:xfrm>
          <a:prstGeom prst="rect">
            <a:avLst/>
          </a:prstGeom>
        </p:spPr>
        <p:txBody>
          <a:bodyPr vert="horz" wrap="square" lIns="0" tIns="12700" rIns="0" bIns="0" rtlCol="0">
            <a:spAutoFit/>
          </a:bodyPr>
          <a:lstStyle/>
          <a:p>
            <a:pPr marL="12700" marR="5080">
              <a:lnSpc>
                <a:spcPct val="113300"/>
              </a:lnSpc>
              <a:spcBef>
                <a:spcPts val="100"/>
              </a:spcBef>
            </a:pPr>
            <a:r>
              <a:rPr lang="en-US" sz="1600" dirty="0">
                <a:latin typeface="Comic Sans MS" panose="030F0702030302020204" pitchFamily="66" charset="0"/>
                <a:cs typeface="Arial"/>
              </a:rPr>
              <a:t>PR, and Community Detection, GRACA Funding $5K</a:t>
            </a:r>
            <a:endParaRPr sz="1600" dirty="0">
              <a:latin typeface="Comic Sans MS" panose="030F0702030302020204" pitchFamily="66" charset="0"/>
              <a:cs typeface="Arial"/>
            </a:endParaRPr>
          </a:p>
        </p:txBody>
      </p:sp>
      <p:sp>
        <p:nvSpPr>
          <p:cNvPr id="58" name="object 22">
            <a:extLst>
              <a:ext uri="{FF2B5EF4-FFF2-40B4-BE49-F238E27FC236}">
                <a16:creationId xmlns:a16="http://schemas.microsoft.com/office/drawing/2014/main" id="{5CEFA5A8-A6BB-45B9-AA64-A027AC01F2C1}"/>
              </a:ext>
            </a:extLst>
          </p:cNvPr>
          <p:cNvSpPr/>
          <p:nvPr/>
        </p:nvSpPr>
        <p:spPr>
          <a:xfrm>
            <a:off x="6373730" y="4400005"/>
            <a:ext cx="1579297"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60" name="object 23">
            <a:extLst>
              <a:ext uri="{FF2B5EF4-FFF2-40B4-BE49-F238E27FC236}">
                <a16:creationId xmlns:a16="http://schemas.microsoft.com/office/drawing/2014/main" id="{701B1222-4260-48C9-BF8C-1E823C3BEACD}"/>
              </a:ext>
            </a:extLst>
          </p:cNvPr>
          <p:cNvSpPr/>
          <p:nvPr/>
        </p:nvSpPr>
        <p:spPr>
          <a:xfrm>
            <a:off x="6270957" y="4980409"/>
            <a:ext cx="198899" cy="198899"/>
          </a:xfrm>
          <a:prstGeom prst="rect">
            <a:avLst/>
          </a:prstGeom>
          <a:blipFill>
            <a:blip r:embed="rId3" cstate="print"/>
            <a:stretch>
              <a:fillRect/>
            </a:stretch>
          </a:blipFill>
        </p:spPr>
        <p:txBody>
          <a:bodyPr wrap="square" lIns="0" tIns="0" rIns="0" bIns="0" rtlCol="0"/>
          <a:lstStyle/>
          <a:p>
            <a:endParaRPr/>
          </a:p>
        </p:txBody>
      </p:sp>
      <p:sp>
        <p:nvSpPr>
          <p:cNvPr id="62" name="object 28">
            <a:extLst>
              <a:ext uri="{FF2B5EF4-FFF2-40B4-BE49-F238E27FC236}">
                <a16:creationId xmlns:a16="http://schemas.microsoft.com/office/drawing/2014/main" id="{E0245B70-832F-4FCA-819B-5BF53A1227AE}"/>
              </a:ext>
            </a:extLst>
          </p:cNvPr>
          <p:cNvSpPr/>
          <p:nvPr/>
        </p:nvSpPr>
        <p:spPr>
          <a:xfrm flipH="1">
            <a:off x="11308081" y="3173556"/>
            <a:ext cx="45719" cy="528325"/>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63" name="TextBox 62">
            <a:extLst>
              <a:ext uri="{FF2B5EF4-FFF2-40B4-BE49-F238E27FC236}">
                <a16:creationId xmlns:a16="http://schemas.microsoft.com/office/drawing/2014/main" id="{644EB7A7-7B92-4583-87D2-8B72526CA53E}"/>
              </a:ext>
            </a:extLst>
          </p:cNvPr>
          <p:cNvSpPr txBox="1"/>
          <p:nvPr/>
        </p:nvSpPr>
        <p:spPr>
          <a:xfrm>
            <a:off x="2693773" y="6356354"/>
            <a:ext cx="5721178" cy="369332"/>
          </a:xfrm>
          <a:prstGeom prst="rect">
            <a:avLst/>
          </a:prstGeom>
          <a:noFill/>
        </p:spPr>
        <p:txBody>
          <a:bodyPr wrap="square" rtlCol="0">
            <a:spAutoFit/>
          </a:bodyPr>
          <a:lstStyle/>
          <a:p>
            <a:r>
              <a:rPr lang="en-US" dirty="0">
                <a:solidFill>
                  <a:schemeClr val="bg1">
                    <a:lumMod val="10000"/>
                  </a:schemeClr>
                </a:solidFill>
                <a:latin typeface="Comic Sans MS" panose="030F0702030302020204" pitchFamily="66" charset="0"/>
              </a:rPr>
              <a:t>**SC 16 Student Poster (Semi Finalist Candidate )</a:t>
            </a:r>
          </a:p>
        </p:txBody>
      </p:sp>
    </p:spTree>
    <p:extLst>
      <p:ext uri="{BB962C8B-B14F-4D97-AF65-F5344CB8AC3E}">
        <p14:creationId xmlns:p14="http://schemas.microsoft.com/office/powerpoint/2010/main" val="2202206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0" y="78802"/>
            <a:ext cx="11787909" cy="1559247"/>
          </a:xfrm>
        </p:spPr>
        <p:txBody>
          <a:bodyPr>
            <a:normAutofit fontScale="90000"/>
          </a:bodyPr>
          <a:lstStyle/>
          <a:p>
            <a:pPr algn="ctr"/>
            <a:r>
              <a:rPr lang="en-US" dirty="0">
                <a:solidFill>
                  <a:srgbClr val="ED1C24"/>
                </a:solidFill>
                <a:latin typeface="Comic Sans MS"/>
                <a:cs typeface="Comic Sans MS"/>
              </a:rPr>
              <a:t>Future Research -(Task 1, Shared Memory Implementation of Overlapping Communities)</a:t>
            </a:r>
          </a:p>
        </p:txBody>
      </p:sp>
      <p:sp>
        <p:nvSpPr>
          <p:cNvPr id="3" name="Content Placeholder 2"/>
          <p:cNvSpPr>
            <a:spLocks noGrp="1"/>
          </p:cNvSpPr>
          <p:nvPr>
            <p:ph idx="1"/>
          </p:nvPr>
        </p:nvSpPr>
        <p:spPr>
          <a:xfrm>
            <a:off x="166254" y="1514764"/>
            <a:ext cx="12025745" cy="4793672"/>
          </a:xfrm>
        </p:spPr>
        <p:txBody>
          <a:bodyPr>
            <a:normAutofit/>
          </a:bodyPr>
          <a:lstStyle/>
          <a:p>
            <a:endParaRPr lang="en-US" dirty="0"/>
          </a:p>
          <a:p>
            <a:pPr lvl="1"/>
            <a:endParaRPr lang="en-US" dirty="0"/>
          </a:p>
          <a:p>
            <a:pPr lvl="1"/>
            <a:endParaRPr lang="en-US" dirty="0"/>
          </a:p>
          <a:p>
            <a:pPr lvl="1"/>
            <a:endParaRPr lang="en-US" dirty="0"/>
          </a:p>
          <a:p>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0691247"/>
              </p:ext>
            </p:extLst>
          </p:nvPr>
        </p:nvGraphicFramePr>
        <p:xfrm>
          <a:off x="288638" y="1638049"/>
          <a:ext cx="4682834" cy="4760441"/>
        </p:xfrm>
        <a:graphic>
          <a:graphicData uri="http://schemas.openxmlformats.org/presentationml/2006/ole">
            <mc:AlternateContent xmlns:mc="http://schemas.openxmlformats.org/markup-compatibility/2006">
              <mc:Choice xmlns:v="urn:schemas-microsoft-com:vml" Requires="v">
                <p:oleObj spid="_x0000_s3463" name="Acrobat Document" r:id="rId3" imgW="5829156" imgH="7543672" progId="Acrobat.Document.DC">
                  <p:embed/>
                </p:oleObj>
              </mc:Choice>
              <mc:Fallback>
                <p:oleObj name="Acrobat Document" r:id="rId3" imgW="5829156" imgH="7543672" progId="Acrobat.Document.DC">
                  <p:embed/>
                  <p:pic>
                    <p:nvPicPr>
                      <p:cNvPr id="0" name=""/>
                      <p:cNvPicPr/>
                      <p:nvPr/>
                    </p:nvPicPr>
                    <p:blipFill>
                      <a:blip r:embed="rId4"/>
                      <a:stretch>
                        <a:fillRect/>
                      </a:stretch>
                    </p:blipFill>
                    <p:spPr>
                      <a:xfrm>
                        <a:off x="288638" y="1638049"/>
                        <a:ext cx="4682834" cy="4760441"/>
                      </a:xfrm>
                      <a:prstGeom prst="rect">
                        <a:avLst/>
                      </a:prstGeom>
                    </p:spPr>
                  </p:pic>
                </p:oleObj>
              </mc:Fallback>
            </mc:AlternateContent>
          </a:graphicData>
        </a:graphic>
      </p:graphicFrame>
      <p:sp>
        <p:nvSpPr>
          <p:cNvPr id="5" name="Date Placeholder 4"/>
          <p:cNvSpPr>
            <a:spLocks noGrp="1"/>
          </p:cNvSpPr>
          <p:nvPr>
            <p:ph type="dt" sz="half" idx="10"/>
          </p:nvPr>
        </p:nvSpPr>
        <p:spPr/>
        <p:txBody>
          <a:bodyPr/>
          <a:lstStyle/>
          <a:p>
            <a:fld id="{B49DD1B2-1B3C-4EEC-9680-6C93AAF7705A}" type="datetime1">
              <a:rPr lang="en-US" smtClean="0"/>
              <a:t>11/16/2020</a:t>
            </a:fld>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49</a:t>
            </a:fld>
            <a:endParaRPr lang="en-US" dirty="0"/>
          </a:p>
        </p:txBody>
      </p:sp>
      <p:sp>
        <p:nvSpPr>
          <p:cNvPr id="7" name="Content Placeholder 8"/>
          <p:cNvSpPr txBox="1">
            <a:spLocks/>
          </p:cNvSpPr>
          <p:nvPr/>
        </p:nvSpPr>
        <p:spPr>
          <a:xfrm>
            <a:off x="6086764" y="1514764"/>
            <a:ext cx="5384800" cy="4841590"/>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accent1">
                  <a:lumMod val="50000"/>
                </a:schemeClr>
              </a:solidFill>
              <a:latin typeface="Comic Sans MS" panose="030F0702030302020204" pitchFamily="66" charset="0"/>
            </a:endParaRPr>
          </a:p>
          <a:p>
            <a:pPr marL="285750" indent="-28575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Research problem </a:t>
            </a:r>
            <a:r>
              <a:rPr lang="en-US" sz="2400" dirty="0">
                <a:latin typeface="Comic Sans MS" panose="030F0702030302020204" pitchFamily="66" charset="0"/>
              </a:rPr>
              <a:t>:- </a:t>
            </a:r>
            <a:r>
              <a:rPr lang="en-US" sz="2400" dirty="0">
                <a:solidFill>
                  <a:schemeClr val="bg1">
                    <a:lumMod val="10000"/>
                  </a:schemeClr>
                </a:solidFill>
                <a:latin typeface="Comic Sans MS" panose="030F0702030302020204" pitchFamily="66" charset="0"/>
              </a:rPr>
              <a:t>Scalable implementation of algorithm to detect overlapping communities and measure the quality</a:t>
            </a:r>
          </a:p>
          <a:p>
            <a:pPr marL="285750" indent="-285750">
              <a:buFont typeface="Arial" panose="020B0604020202020204" pitchFamily="34" charset="0"/>
              <a:buChar char="•"/>
            </a:pPr>
            <a:endParaRPr lang="en-US" sz="2400" dirty="0">
              <a:latin typeface="Comic Sans MS" panose="030F0702030302020204" pitchFamily="66" charset="0"/>
            </a:endParaRPr>
          </a:p>
          <a:p>
            <a:pPr marL="285750" indent="-28575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Proposal</a:t>
            </a:r>
            <a:r>
              <a:rPr lang="en-US" sz="2400" dirty="0">
                <a:solidFill>
                  <a:schemeClr val="tx2"/>
                </a:solidFill>
                <a:latin typeface="Comic Sans MS" panose="030F0702030302020204" pitchFamily="66" charset="0"/>
              </a:rPr>
              <a:t>:- </a:t>
            </a:r>
            <a:r>
              <a:rPr lang="en-US" sz="2400" dirty="0">
                <a:solidFill>
                  <a:schemeClr val="bg1">
                    <a:lumMod val="10000"/>
                  </a:schemeClr>
                </a:solidFill>
                <a:latin typeface="Comic Sans MS" panose="030F0702030302020204" pitchFamily="66" charset="0"/>
              </a:rPr>
              <a:t>Optimize shared memory implementation of </a:t>
            </a:r>
            <a:r>
              <a:rPr lang="en-US" sz="2400" dirty="0" err="1">
                <a:solidFill>
                  <a:schemeClr val="bg1">
                    <a:lumMod val="10000"/>
                  </a:schemeClr>
                </a:solidFill>
                <a:latin typeface="Comic Sans MS" panose="030F0702030302020204" pitchFamily="66" charset="0"/>
              </a:rPr>
              <a:t>GenPerm</a:t>
            </a:r>
            <a:r>
              <a:rPr lang="en-US" sz="2400" dirty="0">
                <a:solidFill>
                  <a:schemeClr val="bg1">
                    <a:lumMod val="10000"/>
                  </a:schemeClr>
                </a:solidFill>
                <a:latin typeface="Comic Sans MS" panose="030F0702030302020204" pitchFamily="66" charset="0"/>
              </a:rPr>
              <a:t> and use real-world networks for comparing quality of the community</a:t>
            </a:r>
          </a:p>
        </p:txBody>
      </p:sp>
    </p:spTree>
    <p:extLst>
      <p:ext uri="{BB962C8B-B14F-4D97-AF65-F5344CB8AC3E}">
        <p14:creationId xmlns:p14="http://schemas.microsoft.com/office/powerpoint/2010/main" val="197092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DA0E0-8B5B-FC49-AED5-F6D512D94794}"/>
              </a:ext>
            </a:extLst>
          </p:cNvPr>
          <p:cNvSpPr>
            <a:spLocks noGrp="1"/>
          </p:cNvSpPr>
          <p:nvPr>
            <p:ph type="title"/>
          </p:nvPr>
        </p:nvSpPr>
        <p:spPr>
          <a:xfrm>
            <a:off x="677335" y="4060110"/>
            <a:ext cx="8596668" cy="1826581"/>
          </a:xfrm>
        </p:spPr>
        <p:txBody>
          <a:bodyPr/>
          <a:lstStyle/>
          <a:p>
            <a:r>
              <a:rPr lang="en-US" dirty="0">
                <a:solidFill>
                  <a:schemeClr val="accent2">
                    <a:lumMod val="75000"/>
                  </a:schemeClr>
                </a:solidFill>
                <a:latin typeface="Comic Sans MS" panose="030F0902030302020204" pitchFamily="66" charset="0"/>
              </a:rPr>
              <a:t>NETWORK PROPERTIES</a:t>
            </a:r>
          </a:p>
        </p:txBody>
      </p:sp>
      <p:pic>
        <p:nvPicPr>
          <p:cNvPr id="5" name="Picture 4" descr="Untitled.png">
            <a:extLst>
              <a:ext uri="{FF2B5EF4-FFF2-40B4-BE49-F238E27FC236}">
                <a16:creationId xmlns:a16="http://schemas.microsoft.com/office/drawing/2014/main" id="{0C59641C-ED8B-884D-BC52-36657C70D8F0}"/>
              </a:ext>
            </a:extLst>
          </p:cNvPr>
          <p:cNvPicPr>
            <a:picLocks noChangeAspect="1"/>
          </p:cNvPicPr>
          <p:nvPr/>
        </p:nvPicPr>
        <p:blipFill rotWithShape="1">
          <a:blip r:embed="rId2"/>
          <a:srcRect l="37221" b="6395"/>
          <a:stretch/>
        </p:blipFill>
        <p:spPr>
          <a:xfrm>
            <a:off x="4975669" y="528368"/>
            <a:ext cx="4298334" cy="3286624"/>
          </a:xfrm>
          <a:prstGeom prst="rect">
            <a:avLst/>
          </a:prstGeom>
        </p:spPr>
      </p:pic>
    </p:spTree>
    <p:extLst>
      <p:ext uri="{BB962C8B-B14F-4D97-AF65-F5344CB8AC3E}">
        <p14:creationId xmlns:p14="http://schemas.microsoft.com/office/powerpoint/2010/main" val="2570103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 y="206083"/>
            <a:ext cx="11787909" cy="1325563"/>
          </a:xfrm>
        </p:spPr>
        <p:txBody>
          <a:bodyPr/>
          <a:lstStyle/>
          <a:p>
            <a:pPr algn="ctr"/>
            <a:r>
              <a:rPr lang="en-US" dirty="0">
                <a:solidFill>
                  <a:srgbClr val="ED1C24"/>
                </a:solidFill>
                <a:latin typeface="Comic Sans MS"/>
                <a:cs typeface="Comic Sans MS"/>
              </a:rPr>
              <a:t>Future Research (Task 2,  Extending to GPUs (Single and Multi))</a:t>
            </a:r>
          </a:p>
        </p:txBody>
      </p:sp>
      <p:sp>
        <p:nvSpPr>
          <p:cNvPr id="3" name="Content Placeholder 2"/>
          <p:cNvSpPr>
            <a:spLocks noGrp="1"/>
          </p:cNvSpPr>
          <p:nvPr>
            <p:ph idx="1"/>
          </p:nvPr>
        </p:nvSpPr>
        <p:spPr>
          <a:xfrm>
            <a:off x="166254" y="1514764"/>
            <a:ext cx="12025745" cy="4793672"/>
          </a:xfrm>
        </p:spPr>
        <p:txBody>
          <a:bodyPr>
            <a:normAutofit/>
          </a:bodyPr>
          <a:lstStyle/>
          <a:p>
            <a:endParaRPr lang="en-US" dirty="0"/>
          </a:p>
          <a:p>
            <a:pPr lvl="1"/>
            <a:endParaRPr lang="en-US" dirty="0"/>
          </a:p>
          <a:p>
            <a:pPr lvl="1"/>
            <a:endParaRPr lang="en-US" dirty="0"/>
          </a:p>
          <a:p>
            <a:pPr lvl="1"/>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9871AC69-965F-449E-BE44-1104506CF364}" type="datetime1">
              <a:rPr lang="en-US" smtClean="0"/>
              <a:t>11/16/2020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50</a:t>
            </a:fld>
            <a:endParaRPr lang="en-US" dirty="0"/>
          </a:p>
        </p:txBody>
      </p:sp>
      <p:sp>
        <p:nvSpPr>
          <p:cNvPr id="7" name="Content Placeholder 8"/>
          <p:cNvSpPr txBox="1">
            <a:spLocks/>
          </p:cNvSpPr>
          <p:nvPr/>
        </p:nvSpPr>
        <p:spPr>
          <a:xfrm>
            <a:off x="369455" y="1422400"/>
            <a:ext cx="11102109" cy="4933953"/>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a:solidFill>
                <a:schemeClr val="accent1">
                  <a:lumMod val="50000"/>
                </a:schemeClr>
              </a:solidFill>
              <a:latin typeface="Comic Sans MS" panose="030F0702030302020204" pitchFamily="66" charset="0"/>
            </a:endParaRPr>
          </a:p>
          <a:p>
            <a:pPr marL="342900" indent="-34290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Research problem </a:t>
            </a:r>
            <a:r>
              <a:rPr lang="en-US" sz="2400" dirty="0">
                <a:latin typeface="Comic Sans MS" panose="030F0702030302020204" pitchFamily="66" charset="0"/>
              </a:rPr>
              <a:t>:- Shared memory implementations of  updating SSSP, &amp; MST on dynamic networks show limited scalability as thread count increases. GPUs can be a good candidate for updating the network properties to achieve better scalability</a:t>
            </a:r>
            <a:br>
              <a:rPr lang="en-US" sz="2400" dirty="0">
                <a:latin typeface="Comic Sans MS" panose="030F0702030302020204" pitchFamily="66" charset="0"/>
              </a:rPr>
            </a:br>
            <a:endParaRPr lang="en-US" sz="2400" dirty="0">
              <a:latin typeface="Comic Sans MS" panose="030F0702030302020204" pitchFamily="66" charset="0"/>
            </a:endParaRPr>
          </a:p>
          <a:p>
            <a:pPr marL="285750" indent="-28575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Proposal </a:t>
            </a:r>
            <a:r>
              <a:rPr lang="en-US" sz="2400" dirty="0">
                <a:latin typeface="Comic Sans MS" panose="030F0702030302020204" pitchFamily="66" charset="0"/>
              </a:rPr>
              <a:t>:-Implement GPU version of updating MST on dynamic networks, and extend update single GPU SSSP to Multi GPUs</a:t>
            </a:r>
          </a:p>
        </p:txBody>
      </p:sp>
      <p:pic>
        <p:nvPicPr>
          <p:cNvPr id="4098" name="Picture 2" descr="If we knew what it was we were doing, it would not be called research, would it? - Albert Eins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911" y="4491017"/>
            <a:ext cx="5911273" cy="184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09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E142-52B4-4F99-AE6E-7CE1AE70D885}"/>
              </a:ext>
            </a:extLst>
          </p:cNvPr>
          <p:cNvSpPr>
            <a:spLocks noGrp="1"/>
          </p:cNvSpPr>
          <p:nvPr>
            <p:ph type="title"/>
          </p:nvPr>
        </p:nvSpPr>
        <p:spPr>
          <a:xfrm>
            <a:off x="0" y="0"/>
            <a:ext cx="10515600" cy="688419"/>
          </a:xfrm>
        </p:spPr>
        <p:txBody>
          <a:bodyPr>
            <a:normAutofit fontScale="90000"/>
          </a:bodyPr>
          <a:lstStyle/>
          <a:p>
            <a:r>
              <a:rPr lang="en-US" dirty="0">
                <a:solidFill>
                  <a:srgbClr val="ED1C24"/>
                </a:solidFill>
                <a:latin typeface="Comic Sans MS" panose="030F0702030302020204" pitchFamily="66" charset="0"/>
              </a:rPr>
              <a:t>Conclusions</a:t>
            </a:r>
          </a:p>
        </p:txBody>
      </p:sp>
      <p:sp>
        <p:nvSpPr>
          <p:cNvPr id="3" name="Content Placeholder 2">
            <a:extLst>
              <a:ext uri="{FF2B5EF4-FFF2-40B4-BE49-F238E27FC236}">
                <a16:creationId xmlns:a16="http://schemas.microsoft.com/office/drawing/2014/main" id="{C666F17E-4DB9-4B93-AD2E-8B5AE828F8C3}"/>
              </a:ext>
            </a:extLst>
          </p:cNvPr>
          <p:cNvSpPr>
            <a:spLocks noGrp="1"/>
          </p:cNvSpPr>
          <p:nvPr>
            <p:ph idx="1"/>
          </p:nvPr>
        </p:nvSpPr>
        <p:spPr>
          <a:xfrm>
            <a:off x="0" y="782548"/>
            <a:ext cx="12047219" cy="5698934"/>
          </a:xfrm>
        </p:spPr>
        <p:txBody>
          <a:bodyPr>
            <a:normAutofit/>
          </a:bodyPr>
          <a:lstStyle/>
          <a:p>
            <a:r>
              <a:rPr lang="en-US" dirty="0">
                <a:latin typeface="Comic Sans MS" panose="030F0702030302020204" pitchFamily="66" charset="0"/>
              </a:rPr>
              <a:t>New shared-memory algorithm for updating SSSP, MST, Page Rank,  and SCC in dynamic networks</a:t>
            </a:r>
          </a:p>
          <a:p>
            <a:r>
              <a:rPr lang="en-US" dirty="0">
                <a:latin typeface="Comic Sans MS" panose="030F0702030302020204" pitchFamily="66" charset="0"/>
              </a:rPr>
              <a:t>New shared-memory algorithm for detecting Non- Overlapping/Overlapping Communities</a:t>
            </a:r>
          </a:p>
          <a:p>
            <a:r>
              <a:rPr lang="en-US" dirty="0">
                <a:latin typeface="Comic Sans MS" panose="030F0702030302020204" pitchFamily="66" charset="0"/>
              </a:rPr>
              <a:t>Plan to extend the general approach to Multi GPUs and distributed-memory implementations such as MPI</a:t>
            </a:r>
          </a:p>
        </p:txBody>
      </p:sp>
      <p:sp>
        <p:nvSpPr>
          <p:cNvPr id="5" name="Date Placeholder 4"/>
          <p:cNvSpPr>
            <a:spLocks noGrp="1"/>
          </p:cNvSpPr>
          <p:nvPr>
            <p:ph type="dt" sz="half" idx="10"/>
          </p:nvPr>
        </p:nvSpPr>
        <p:spPr/>
        <p:txBody>
          <a:bodyPr/>
          <a:lstStyle/>
          <a:p>
            <a:fld id="{1BABE747-E41A-43F1-9012-2429838D3A03}" type="datetime1">
              <a:rPr lang="en-US" smtClean="0"/>
              <a:t>11/21/2020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51</a:t>
            </a:fld>
            <a:endParaRPr lang="en-US" dirty="0"/>
          </a:p>
        </p:txBody>
      </p:sp>
      <p:sp>
        <p:nvSpPr>
          <p:cNvPr id="13" name="TextBox 12">
            <a:extLst>
              <a:ext uri="{FF2B5EF4-FFF2-40B4-BE49-F238E27FC236}">
                <a16:creationId xmlns:a16="http://schemas.microsoft.com/office/drawing/2014/main" id="{EE69ECAD-9521-4C95-9B62-4D7A673A4BE3}"/>
              </a:ext>
            </a:extLst>
          </p:cNvPr>
          <p:cNvSpPr txBox="1"/>
          <p:nvPr/>
        </p:nvSpPr>
        <p:spPr>
          <a:xfrm>
            <a:off x="0" y="3398108"/>
            <a:ext cx="12047218" cy="3754874"/>
          </a:xfrm>
          <a:prstGeom prst="rect">
            <a:avLst/>
          </a:prstGeom>
          <a:noFill/>
        </p:spPr>
        <p:txBody>
          <a:bodyPr wrap="square" rtlCol="0">
            <a:spAutoFit/>
          </a:bodyPr>
          <a:lstStyle/>
          <a:p>
            <a:r>
              <a:rPr lang="en-US" sz="1400" i="1" dirty="0">
                <a:solidFill>
                  <a:srgbClr val="ED1C24"/>
                </a:solidFill>
                <a:latin typeface="Comic Sans MS" panose="030F0902030302020204" pitchFamily="66" charset="0"/>
              </a:rPr>
              <a:t>A Shared-Memory Algorithm for Updating Tree-based Properties of Large Dynamic Networks</a:t>
            </a:r>
            <a:r>
              <a:rPr lang="en-US" sz="1400" dirty="0">
                <a:solidFill>
                  <a:srgbClr val="ED1C24"/>
                </a:solidFill>
                <a:latin typeface="Comic Sans MS" panose="030F0902030302020204" pitchFamily="66" charset="0"/>
              </a:rPr>
              <a:t>. S. Srinivasan, S. Pollard,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Transactions on Big Data 2018</a:t>
            </a:r>
          </a:p>
          <a:p>
            <a:endParaRPr lang="en-US" sz="1400" dirty="0">
              <a:solidFill>
                <a:srgbClr val="ED1C24"/>
              </a:solidFill>
              <a:latin typeface="Comic Sans MS" panose="030F0902030302020204" pitchFamily="66" charset="0"/>
            </a:endParaRPr>
          </a:p>
          <a:p>
            <a:r>
              <a:rPr lang="en-US" sz="1400" i="1" dirty="0">
                <a:solidFill>
                  <a:srgbClr val="ED1C24"/>
                </a:solidFill>
                <a:latin typeface="Comic Sans MS" panose="030F0902030302020204" pitchFamily="66" charset="0"/>
              </a:rPr>
              <a:t>Single-Source Shortest Path Tree for Big Dynamic Graphs</a:t>
            </a:r>
            <a:r>
              <a:rPr lang="en-US" sz="1400" dirty="0">
                <a:solidFill>
                  <a:srgbClr val="ED1C24"/>
                </a:solidFill>
                <a:latin typeface="Comic Sans MS" panose="030F0902030302020204" pitchFamily="66" charset="0"/>
              </a:rPr>
              <a:t>. S. </a:t>
            </a:r>
            <a:r>
              <a:rPr lang="en-US" sz="1400" dirty="0" err="1">
                <a:solidFill>
                  <a:srgbClr val="ED1C24"/>
                </a:solidFill>
                <a:latin typeface="Comic Sans MS" panose="030F0902030302020204" pitchFamily="66" charset="0"/>
              </a:rPr>
              <a:t>Riazi</a:t>
            </a:r>
            <a:r>
              <a:rPr lang="en-US" sz="1400" dirty="0">
                <a:solidFill>
                  <a:srgbClr val="ED1C24"/>
                </a:solidFill>
                <a:latin typeface="Comic Sans MS" panose="030F0902030302020204" pitchFamily="66" charset="0"/>
              </a:rPr>
              <a:t>, S. Srinivasan,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International Conference on Big Data Workshop 2018</a:t>
            </a:r>
          </a:p>
          <a:p>
            <a:endParaRPr lang="en-US" sz="1400" dirty="0">
              <a:solidFill>
                <a:srgbClr val="ED1C24"/>
              </a:solidFill>
              <a:latin typeface="Comic Sans MS" panose="030F0902030302020204" pitchFamily="66" charset="0"/>
            </a:endParaRPr>
          </a:p>
          <a:p>
            <a:r>
              <a:rPr lang="en-US" sz="1400" i="1" dirty="0">
                <a:solidFill>
                  <a:srgbClr val="ED1C24"/>
                </a:solidFill>
                <a:latin typeface="Comic Sans MS" panose="030F0902030302020204" pitchFamily="66" charset="0"/>
              </a:rPr>
              <a:t>A Shared-Memory Parallel Algorithm for Updating Single-Source Shortest Paths in Large Dynamic Networks.</a:t>
            </a:r>
            <a:r>
              <a:rPr lang="en-US" sz="1400" dirty="0">
                <a:solidFill>
                  <a:srgbClr val="ED1C24"/>
                </a:solidFill>
                <a:latin typeface="Comic Sans MS" panose="030F0902030302020204" pitchFamily="66" charset="0"/>
              </a:rPr>
              <a:t> S. Srinivasan, S. </a:t>
            </a:r>
            <a:r>
              <a:rPr lang="en-US" sz="1400" dirty="0" err="1">
                <a:solidFill>
                  <a:srgbClr val="ED1C24"/>
                </a:solidFill>
                <a:latin typeface="Comic Sans MS" panose="030F0902030302020204" pitchFamily="66" charset="0"/>
              </a:rPr>
              <a:t>Riazi</a:t>
            </a:r>
            <a:r>
              <a:rPr lang="en-US" sz="1400" dirty="0">
                <a:solidFill>
                  <a:srgbClr val="ED1C24"/>
                </a:solidFill>
                <a:latin typeface="Comic Sans MS" panose="030F0902030302020204" pitchFamily="66" charset="0"/>
              </a:rPr>
              <a:t>, S. Das, B. Norris, S. </a:t>
            </a:r>
            <a:r>
              <a:rPr lang="en-US" sz="1400" dirty="0" err="1">
                <a:solidFill>
                  <a:srgbClr val="ED1C24"/>
                </a:solidFill>
                <a:latin typeface="Comic Sans MS" panose="030F0902030302020204" pitchFamily="66" charset="0"/>
              </a:rPr>
              <a:t>Bhowmick</a:t>
            </a:r>
            <a:r>
              <a:rPr lang="en-US" sz="1400" dirty="0">
                <a:solidFill>
                  <a:srgbClr val="ED1C24"/>
                </a:solidFill>
                <a:latin typeface="Comic Sans MS" panose="030F0902030302020204" pitchFamily="66" charset="0"/>
              </a:rPr>
              <a:t>. IEEE </a:t>
            </a:r>
            <a:r>
              <a:rPr lang="en-US" sz="1400" dirty="0" err="1">
                <a:solidFill>
                  <a:srgbClr val="ED1C24"/>
                </a:solidFill>
                <a:latin typeface="Comic Sans MS" panose="030F0902030302020204" pitchFamily="66" charset="0"/>
              </a:rPr>
              <a:t>HiPC</a:t>
            </a:r>
            <a:r>
              <a:rPr lang="en-US" sz="1400" dirty="0">
                <a:solidFill>
                  <a:srgbClr val="ED1C24"/>
                </a:solidFill>
                <a:latin typeface="Comic Sans MS" panose="030F0902030302020204" pitchFamily="66" charset="0"/>
              </a:rPr>
              <a:t> 2018</a:t>
            </a:r>
          </a:p>
          <a:p>
            <a:endParaRPr lang="en-US" sz="1400" b="0" i="0" dirty="0">
              <a:solidFill>
                <a:srgbClr val="ED1C24"/>
              </a:solidFill>
              <a:effectLst/>
              <a:latin typeface="Comic Sans MS" panose="030F0702030302020204" pitchFamily="66" charset="0"/>
            </a:endParaRPr>
          </a:p>
          <a:p>
            <a:r>
              <a:rPr lang="en-US" sz="1400" b="0" i="0" dirty="0">
                <a:solidFill>
                  <a:srgbClr val="ED1C24"/>
                </a:solidFill>
                <a:effectLst/>
                <a:latin typeface="Comic Sans MS" panose="030F0702030302020204" pitchFamily="66" charset="0"/>
              </a:rPr>
              <a:t>Application of Graph </a:t>
            </a:r>
            <a:r>
              <a:rPr lang="en-US" sz="1400" b="0" i="0" dirty="0" err="1">
                <a:solidFill>
                  <a:srgbClr val="ED1C24"/>
                </a:solidFill>
                <a:effectLst/>
                <a:latin typeface="Comic Sans MS" panose="030F0702030302020204" pitchFamily="66" charset="0"/>
              </a:rPr>
              <a:t>Sparsification</a:t>
            </a:r>
            <a:r>
              <a:rPr lang="en-US" sz="1400" b="0" i="0" dirty="0">
                <a:solidFill>
                  <a:srgbClr val="ED1C24"/>
                </a:solidFill>
                <a:effectLst/>
                <a:latin typeface="Comic Sans MS" panose="030F0702030302020204" pitchFamily="66" charset="0"/>
              </a:rPr>
              <a:t> in Developing Parallel Algorithms for Updating Dynamic Networks. </a:t>
            </a:r>
            <a:r>
              <a:rPr lang="en-US" sz="1400" dirty="0">
                <a:solidFill>
                  <a:srgbClr val="ED1C24"/>
                </a:solidFill>
                <a:latin typeface="Comic Sans MS" panose="030F0702030302020204" pitchFamily="66" charset="0"/>
              </a:rPr>
              <a:t>S. Srinivasan, S. Das, S. </a:t>
            </a:r>
            <a:r>
              <a:rPr lang="en-US" sz="1400" dirty="0" err="1">
                <a:solidFill>
                  <a:srgbClr val="ED1C24"/>
                </a:solidFill>
                <a:latin typeface="Comic Sans MS" panose="030F0702030302020204" pitchFamily="66" charset="0"/>
              </a:rPr>
              <a:t>Bhowmick</a:t>
            </a:r>
            <a:r>
              <a:rPr lang="en-US" sz="1400" dirty="0">
                <a:solidFill>
                  <a:srgbClr val="ED1C24"/>
                </a:solidFill>
                <a:latin typeface="Comic Sans MS" panose="030F0702030302020204" pitchFamily="66" charset="0"/>
              </a:rPr>
              <a:t>, </a:t>
            </a:r>
            <a:r>
              <a:rPr lang="en-US" sz="1400" b="0" i="0" dirty="0">
                <a:solidFill>
                  <a:srgbClr val="ED1C24"/>
                </a:solidFill>
                <a:effectLst/>
                <a:latin typeface="Comic Sans MS" panose="030F0702030302020204" pitchFamily="66" charset="0"/>
              </a:rPr>
              <a:t>Graph Algorithms Building Blocks (GABB’2016)</a:t>
            </a:r>
          </a:p>
          <a:p>
            <a:endParaRPr lang="en-US" sz="1400" b="0" i="0" dirty="0">
              <a:solidFill>
                <a:srgbClr val="222222"/>
              </a:solidFill>
              <a:effectLst/>
              <a:latin typeface="Arial" panose="020B0604020202020204" pitchFamily="34" charset="0"/>
            </a:endParaRPr>
          </a:p>
          <a:p>
            <a:pPr algn="just"/>
            <a:r>
              <a:rPr lang="en-US" sz="1400" b="0" i="0" dirty="0">
                <a:solidFill>
                  <a:srgbClr val="ED1C24"/>
                </a:solidFill>
                <a:effectLst/>
                <a:latin typeface="Comic Sans MS" panose="030F0702030302020204" pitchFamily="66" charset="0"/>
              </a:rPr>
              <a:t>Permanence and community structure in complex networks </a:t>
            </a:r>
            <a:r>
              <a:rPr lang="en-US" sz="1400" b="0" i="0" dirty="0" err="1">
                <a:solidFill>
                  <a:srgbClr val="ED1C24"/>
                </a:solidFill>
                <a:effectLst/>
                <a:latin typeface="Comic Sans MS" panose="030F0702030302020204" pitchFamily="66" charset="0"/>
              </a:rPr>
              <a:t>T.Chakraborty</a:t>
            </a:r>
            <a:r>
              <a:rPr lang="en-US" sz="1400" b="0" i="0" dirty="0">
                <a:solidFill>
                  <a:srgbClr val="ED1C24"/>
                </a:solidFill>
                <a:effectLst/>
                <a:latin typeface="Comic Sans MS" panose="030F0702030302020204" pitchFamily="66" charset="0"/>
              </a:rPr>
              <a:t>, </a:t>
            </a:r>
            <a:r>
              <a:rPr lang="en-US" sz="1400" b="0" i="0" dirty="0" err="1">
                <a:solidFill>
                  <a:srgbClr val="ED1C24"/>
                </a:solidFill>
                <a:effectLst/>
                <a:latin typeface="Comic Sans MS" panose="030F0702030302020204" pitchFamily="66" charset="0"/>
              </a:rPr>
              <a:t>S.Srinivasan</a:t>
            </a:r>
            <a:r>
              <a:rPr lang="en-US" sz="1400" b="0" i="0" dirty="0">
                <a:solidFill>
                  <a:srgbClr val="ED1C24"/>
                </a:solidFill>
                <a:effectLst/>
                <a:latin typeface="Comic Sans MS" panose="030F0702030302020204" pitchFamily="66" charset="0"/>
              </a:rPr>
              <a:t>, </a:t>
            </a:r>
            <a:r>
              <a:rPr lang="en-US" sz="1400" b="0" i="0" dirty="0" err="1">
                <a:solidFill>
                  <a:srgbClr val="ED1C24"/>
                </a:solidFill>
                <a:effectLst/>
                <a:latin typeface="Comic Sans MS" panose="030F0702030302020204" pitchFamily="66" charset="0"/>
              </a:rPr>
              <a:t>N.Ganguly</a:t>
            </a:r>
            <a:r>
              <a:rPr lang="en-US" sz="1400" b="0" i="0" dirty="0">
                <a:solidFill>
                  <a:srgbClr val="ED1C24"/>
                </a:solidFill>
                <a:effectLst/>
                <a:latin typeface="Comic Sans MS" panose="030F0702030302020204" pitchFamily="66" charset="0"/>
              </a:rPr>
              <a:t>, </a:t>
            </a:r>
            <a:r>
              <a:rPr lang="en-US" sz="1400" b="0" i="0" dirty="0" err="1">
                <a:solidFill>
                  <a:srgbClr val="ED1C24"/>
                </a:solidFill>
                <a:effectLst/>
                <a:latin typeface="Comic Sans MS" panose="030F0702030302020204" pitchFamily="66" charset="0"/>
              </a:rPr>
              <a:t>A.Mukherjee</a:t>
            </a:r>
            <a:r>
              <a:rPr lang="en-US" sz="1400" b="0" i="0" dirty="0">
                <a:solidFill>
                  <a:srgbClr val="ED1C24"/>
                </a:solidFill>
                <a:effectLst/>
                <a:latin typeface="Comic Sans MS" panose="030F0702030302020204" pitchFamily="66" charset="0"/>
              </a:rPr>
              <a:t>, and </a:t>
            </a:r>
            <a:r>
              <a:rPr lang="en-US" sz="1400" b="0" i="0" dirty="0" err="1">
                <a:solidFill>
                  <a:srgbClr val="ED1C24"/>
                </a:solidFill>
                <a:effectLst/>
                <a:latin typeface="Comic Sans MS" panose="030F0702030302020204" pitchFamily="66" charset="0"/>
              </a:rPr>
              <a:t>S.Bhowmick</a:t>
            </a:r>
            <a:r>
              <a:rPr lang="en-US" sz="1400" b="0" i="0" dirty="0">
                <a:solidFill>
                  <a:srgbClr val="ED1C24"/>
                </a:solidFill>
                <a:effectLst/>
                <a:latin typeface="Comic Sans MS" panose="030F0702030302020204" pitchFamily="66" charset="0"/>
              </a:rPr>
              <a:t>, </a:t>
            </a:r>
            <a:r>
              <a:rPr lang="en-US" sz="1400" b="0" i="1" dirty="0">
                <a:solidFill>
                  <a:srgbClr val="ED1C24"/>
                </a:solidFill>
                <a:effectLst/>
                <a:latin typeface="Arial" panose="020B0604020202020204" pitchFamily="34" charset="0"/>
              </a:rPr>
              <a:t>ACM Transactions on Knowledge Discovery from Data (TKDD)</a:t>
            </a:r>
            <a:endParaRPr lang="en-US" sz="1400" b="0" i="0" dirty="0">
              <a:solidFill>
                <a:srgbClr val="ED1C24"/>
              </a:solidFill>
              <a:effectLst/>
              <a:latin typeface="Comic Sans MS" panose="030F0702030302020204" pitchFamily="66" charset="0"/>
            </a:endParaRPr>
          </a:p>
          <a:p>
            <a:endParaRPr lang="en-US" sz="1400" dirty="0">
              <a:solidFill>
                <a:srgbClr val="ED1C24"/>
              </a:solidFill>
              <a:latin typeface="Comic Sans MS" panose="030F0902030302020204" pitchFamily="66" charset="0"/>
            </a:endParaRPr>
          </a:p>
          <a:p>
            <a:endParaRPr lang="en-US" sz="1400" dirty="0">
              <a:solidFill>
                <a:srgbClr val="ED1C24"/>
              </a:solidFill>
              <a:latin typeface="Comic Sans MS" panose="030F0902030302020204" pitchFamily="66" charset="0"/>
            </a:endParaRPr>
          </a:p>
          <a:p>
            <a:endParaRPr lang="en-US" sz="1400" dirty="0">
              <a:solidFill>
                <a:srgbClr val="ED1C24"/>
              </a:solidFill>
              <a:latin typeface="Comic Sans MS" panose="030F0902030302020204" pitchFamily="66" charset="0"/>
            </a:endParaRPr>
          </a:p>
        </p:txBody>
      </p:sp>
    </p:spTree>
    <p:extLst>
      <p:ext uri="{BB962C8B-B14F-4D97-AF65-F5344CB8AC3E}">
        <p14:creationId xmlns:p14="http://schemas.microsoft.com/office/powerpoint/2010/main" val="2872587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D6-4E88-4370-B6CC-BDB018512821}"/>
              </a:ext>
            </a:extLst>
          </p:cNvPr>
          <p:cNvSpPr>
            <a:spLocks noGrp="1"/>
          </p:cNvSpPr>
          <p:nvPr>
            <p:ph type="title"/>
          </p:nvPr>
        </p:nvSpPr>
        <p:spPr>
          <a:xfrm>
            <a:off x="248478" y="21429"/>
            <a:ext cx="10515600" cy="1325563"/>
          </a:xfrm>
        </p:spPr>
        <p:txBody>
          <a:bodyPr/>
          <a:lstStyle/>
          <a:p>
            <a:r>
              <a:rPr lang="en-US" dirty="0">
                <a:solidFill>
                  <a:srgbClr val="ED1C24"/>
                </a:solidFill>
              </a:rPr>
              <a:t>Acknowledgments &amp; Collaborators</a:t>
            </a:r>
          </a:p>
        </p:txBody>
      </p:sp>
      <p:pic>
        <p:nvPicPr>
          <p:cNvPr id="5" name="Picture 2" descr="http://www.northeastern.edu/chn/images/nsf.jpg">
            <a:extLst>
              <a:ext uri="{FF2B5EF4-FFF2-40B4-BE49-F238E27FC236}">
                <a16:creationId xmlns:a16="http://schemas.microsoft.com/office/drawing/2014/main" id="{0E20A6E3-DC63-4B21-AE64-2342B5CCAA8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0041" y="1188353"/>
            <a:ext cx="2493817" cy="3088707"/>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5"/>
          <p:cNvSpPr txBox="1"/>
          <p:nvPr/>
        </p:nvSpPr>
        <p:spPr>
          <a:xfrm>
            <a:off x="3480714" y="1348629"/>
            <a:ext cx="3363254" cy="566822"/>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pitchFamily="66" charset="0"/>
                <a:cs typeface="Arial"/>
              </a:rPr>
              <a:t>Dr. </a:t>
            </a:r>
            <a:r>
              <a:rPr sz="1800" b="1" spc="-5" dirty="0" err="1">
                <a:latin typeface="Comic Sans MS" panose="030F0702030302020204" pitchFamily="66" charset="0"/>
                <a:cs typeface="Calibri"/>
              </a:rPr>
              <a:t>Boyana</a:t>
            </a:r>
            <a:r>
              <a:rPr sz="1800" b="1" spc="-40" dirty="0">
                <a:latin typeface="Comic Sans MS" panose="030F0702030302020204" pitchFamily="66" charset="0"/>
                <a:cs typeface="Calibri"/>
              </a:rPr>
              <a:t> </a:t>
            </a:r>
            <a:r>
              <a:rPr sz="1800" b="1" spc="-5" dirty="0">
                <a:latin typeface="Comic Sans MS" panose="030F0702030302020204" pitchFamily="66" charset="0"/>
                <a:cs typeface="Calibri"/>
              </a:rPr>
              <a:t>Norris</a:t>
            </a:r>
            <a:endParaRPr sz="1800" dirty="0">
              <a:latin typeface="Comic Sans MS" panose="030F0702030302020204" pitchFamily="66" charset="0"/>
              <a:cs typeface="Calibri"/>
            </a:endParaRPr>
          </a:p>
          <a:p>
            <a:pPr marL="12700">
              <a:lnSpc>
                <a:spcPct val="100000"/>
              </a:lnSpc>
              <a:spcBef>
                <a:spcPts val="15"/>
              </a:spcBef>
            </a:pPr>
            <a:r>
              <a:rPr sz="1800" u="heavy" spc="-5" dirty="0">
                <a:uFill>
                  <a:solidFill>
                    <a:srgbClr val="000000"/>
                  </a:solidFill>
                </a:uFill>
                <a:latin typeface="Comic Sans MS" panose="030F0702030302020204" pitchFamily="66" charset="0"/>
                <a:cs typeface="Calibri"/>
              </a:rPr>
              <a:t>University of</a:t>
            </a:r>
            <a:r>
              <a:rPr sz="1800" u="heavy" spc="-80" dirty="0">
                <a:uFill>
                  <a:solidFill>
                    <a:srgbClr val="000000"/>
                  </a:solidFill>
                </a:uFill>
                <a:latin typeface="Comic Sans MS" panose="030F0702030302020204" pitchFamily="66" charset="0"/>
                <a:cs typeface="Calibri"/>
              </a:rPr>
              <a:t> </a:t>
            </a:r>
            <a:r>
              <a:rPr sz="1800" u="heavy" spc="-5" dirty="0">
                <a:uFill>
                  <a:solidFill>
                    <a:srgbClr val="000000"/>
                  </a:solidFill>
                </a:uFill>
                <a:latin typeface="Comic Sans MS" panose="030F0702030302020204" pitchFamily="66" charset="0"/>
                <a:cs typeface="Calibri"/>
              </a:rPr>
              <a:t>Oregon</a:t>
            </a:r>
            <a:endParaRPr sz="1800" dirty="0">
              <a:latin typeface="Comic Sans MS" panose="030F0702030302020204" pitchFamily="66" charset="0"/>
              <a:cs typeface="Calibri"/>
            </a:endParaRPr>
          </a:p>
        </p:txBody>
      </p:sp>
      <p:sp>
        <p:nvSpPr>
          <p:cNvPr id="9" name="object 6"/>
          <p:cNvSpPr txBox="1"/>
          <p:nvPr/>
        </p:nvSpPr>
        <p:spPr>
          <a:xfrm>
            <a:off x="3480714" y="3141027"/>
            <a:ext cx="3127191"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pitchFamily="66" charset="0"/>
                <a:cs typeface="Arial"/>
              </a:rPr>
              <a:t>Dr. </a:t>
            </a:r>
            <a:r>
              <a:rPr sz="1800" b="1" spc="-5" dirty="0" err="1">
                <a:latin typeface="Comic Sans MS" panose="030F0702030302020204" pitchFamily="66" charset="0"/>
                <a:cs typeface="Calibri"/>
              </a:rPr>
              <a:t>Sajal</a:t>
            </a:r>
            <a:r>
              <a:rPr sz="1800" b="1" spc="-80" dirty="0">
                <a:latin typeface="Comic Sans MS" panose="030F0702030302020204" pitchFamily="66" charset="0"/>
                <a:cs typeface="Calibri"/>
              </a:rPr>
              <a:t> </a:t>
            </a:r>
            <a:r>
              <a:rPr sz="1800" b="1" spc="-5" dirty="0">
                <a:latin typeface="Comic Sans MS" panose="030F0702030302020204" pitchFamily="66" charset="0"/>
                <a:cs typeface="Calibri"/>
              </a:rPr>
              <a:t>Das</a:t>
            </a:r>
            <a:endParaRPr sz="1800" dirty="0">
              <a:latin typeface="Comic Sans MS" panose="030F0702030302020204" pitchFamily="66" charset="0"/>
              <a:cs typeface="Calibri"/>
            </a:endParaRPr>
          </a:p>
          <a:p>
            <a:pPr marL="12700">
              <a:lnSpc>
                <a:spcPct val="100000"/>
              </a:lnSpc>
              <a:spcBef>
                <a:spcPts val="15"/>
              </a:spcBef>
            </a:pPr>
            <a:r>
              <a:rPr sz="1800" u="heavy" spc="-5" dirty="0">
                <a:uFill>
                  <a:solidFill>
                    <a:srgbClr val="000000"/>
                  </a:solidFill>
                </a:uFill>
                <a:latin typeface="Comic Sans MS" panose="030F0702030302020204" pitchFamily="66" charset="0"/>
                <a:cs typeface="Calibri"/>
              </a:rPr>
              <a:t>Missouri</a:t>
            </a:r>
            <a:r>
              <a:rPr sz="1800" u="heavy" spc="-50" dirty="0">
                <a:uFill>
                  <a:solidFill>
                    <a:srgbClr val="000000"/>
                  </a:solidFill>
                </a:uFill>
                <a:latin typeface="Comic Sans MS" panose="030F0702030302020204" pitchFamily="66" charset="0"/>
                <a:cs typeface="Calibri"/>
              </a:rPr>
              <a:t> </a:t>
            </a:r>
            <a:r>
              <a:rPr sz="1800" u="heavy" spc="-5" dirty="0">
                <a:uFill>
                  <a:solidFill>
                    <a:srgbClr val="000000"/>
                  </a:solidFill>
                </a:uFill>
                <a:latin typeface="Comic Sans MS" panose="030F0702030302020204" pitchFamily="66" charset="0"/>
                <a:cs typeface="Calibri"/>
              </a:rPr>
              <a:t>S&amp;T</a:t>
            </a:r>
            <a:endParaRPr sz="1800" dirty="0">
              <a:latin typeface="Comic Sans MS" panose="030F0702030302020204" pitchFamily="66" charset="0"/>
              <a:cs typeface="Calibri"/>
            </a:endParaRPr>
          </a:p>
        </p:txBody>
      </p:sp>
      <p:sp>
        <p:nvSpPr>
          <p:cNvPr id="3" name="Date Placeholder 2"/>
          <p:cNvSpPr>
            <a:spLocks noGrp="1"/>
          </p:cNvSpPr>
          <p:nvPr>
            <p:ph type="dt" sz="half" idx="10"/>
          </p:nvPr>
        </p:nvSpPr>
        <p:spPr>
          <a:xfrm>
            <a:off x="92765" y="6356353"/>
            <a:ext cx="2743200" cy="365125"/>
          </a:xfrm>
        </p:spPr>
        <p:txBody>
          <a:bodyPr/>
          <a:lstStyle/>
          <a:p>
            <a:fld id="{B1CD6E06-4255-4E26-93F8-A4D04F18BB9E}" type="datetime1">
              <a:rPr lang="en-US" smtClean="0"/>
              <a:t>11/22/2020</a:t>
            </a:fld>
            <a:endParaRPr lang="en-US" dirty="0"/>
          </a:p>
        </p:txBody>
      </p:sp>
      <p:sp>
        <p:nvSpPr>
          <p:cNvPr id="11" name="Slide Number Placeholder 10"/>
          <p:cNvSpPr>
            <a:spLocks noGrp="1"/>
          </p:cNvSpPr>
          <p:nvPr>
            <p:ph type="sldNum" sz="quarter" idx="12"/>
          </p:nvPr>
        </p:nvSpPr>
        <p:spPr/>
        <p:txBody>
          <a:bodyPr/>
          <a:lstStyle/>
          <a:p>
            <a:fld id="{D45BF2F6-C993-483E-8E64-9AEDD62969A1}" type="slidenum">
              <a:rPr lang="en-US" smtClean="0"/>
              <a:pPr/>
              <a:t>52</a:t>
            </a:fld>
            <a:endParaRPr lang="en-US" dirty="0"/>
          </a:p>
        </p:txBody>
      </p:sp>
      <p:sp>
        <p:nvSpPr>
          <p:cNvPr id="13" name="object 6">
            <a:extLst>
              <a:ext uri="{FF2B5EF4-FFF2-40B4-BE49-F238E27FC236}">
                <a16:creationId xmlns:a16="http://schemas.microsoft.com/office/drawing/2014/main" id="{5FF06A76-7480-4F62-8580-F0CB31FDE4B8}"/>
              </a:ext>
            </a:extLst>
          </p:cNvPr>
          <p:cNvSpPr txBox="1"/>
          <p:nvPr/>
        </p:nvSpPr>
        <p:spPr>
          <a:xfrm>
            <a:off x="3480713" y="2320982"/>
            <a:ext cx="3620530" cy="579646"/>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Comic Sans MS" panose="030F0702030302020204" pitchFamily="66" charset="0"/>
                <a:cs typeface="Arial"/>
              </a:rPr>
              <a:t>Dr. </a:t>
            </a:r>
            <a:r>
              <a:rPr lang="en-US" b="1" spc="-5" dirty="0" err="1">
                <a:latin typeface="Comic Sans MS" panose="030F0702030302020204" pitchFamily="66" charset="0"/>
                <a:cs typeface="Arial"/>
              </a:rPr>
              <a:t>Mahantesh</a:t>
            </a:r>
            <a:r>
              <a:rPr lang="en-US" b="1" spc="-5" dirty="0">
                <a:latin typeface="Comic Sans MS" panose="030F0702030302020204" pitchFamily="66" charset="0"/>
                <a:cs typeface="Arial"/>
              </a:rPr>
              <a:t> </a:t>
            </a:r>
            <a:r>
              <a:rPr lang="en-US" b="1" spc="-5" dirty="0" err="1">
                <a:latin typeface="Comic Sans MS" panose="030F0702030302020204" pitchFamily="66" charset="0"/>
                <a:cs typeface="Arial"/>
              </a:rPr>
              <a:t>Halappanavar</a:t>
            </a:r>
            <a:endParaRPr lang="en-US" b="1" spc="-5" dirty="0">
              <a:latin typeface="Comic Sans MS" panose="030F0702030302020204" pitchFamily="66" charset="0"/>
              <a:cs typeface="Calibri"/>
            </a:endParaRPr>
          </a:p>
          <a:p>
            <a:pPr marL="12700">
              <a:lnSpc>
                <a:spcPct val="100000"/>
              </a:lnSpc>
              <a:spcBef>
                <a:spcPts val="100"/>
              </a:spcBef>
            </a:pPr>
            <a:r>
              <a:rPr lang="en-US" b="1" spc="-5" dirty="0">
                <a:latin typeface="Comic Sans MS" panose="030F0702030302020204" pitchFamily="66" charset="0"/>
                <a:cs typeface="Calibri"/>
              </a:rPr>
              <a:t> </a:t>
            </a:r>
            <a:r>
              <a:rPr lang="en-US" b="1" u="sng" spc="-5" dirty="0">
                <a:latin typeface="Comic Sans MS" panose="030F0702030302020204" pitchFamily="66" charset="0"/>
                <a:cs typeface="Calibri"/>
              </a:rPr>
              <a:t>PNNL</a:t>
            </a:r>
            <a:endParaRPr lang="en-US" b="1" u="sng" dirty="0">
              <a:latin typeface="Comic Sans MS" panose="030F0702030302020204" pitchFamily="66" charset="0"/>
              <a:cs typeface="Calibri"/>
            </a:endParaRPr>
          </a:p>
        </p:txBody>
      </p:sp>
      <p:sp>
        <p:nvSpPr>
          <p:cNvPr id="15" name="TextBox 14">
            <a:extLst>
              <a:ext uri="{FF2B5EF4-FFF2-40B4-BE49-F238E27FC236}">
                <a16:creationId xmlns:a16="http://schemas.microsoft.com/office/drawing/2014/main" id="{47CDB8B1-DC41-489B-99CA-2B563262BFA5}"/>
              </a:ext>
            </a:extLst>
          </p:cNvPr>
          <p:cNvSpPr txBox="1"/>
          <p:nvPr/>
        </p:nvSpPr>
        <p:spPr>
          <a:xfrm>
            <a:off x="248478" y="5830696"/>
            <a:ext cx="7841974" cy="369332"/>
          </a:xfrm>
          <a:prstGeom prst="rect">
            <a:avLst/>
          </a:prstGeom>
          <a:noFill/>
        </p:spPr>
        <p:txBody>
          <a:bodyPr wrap="square" rtlCol="0">
            <a:spAutoFit/>
          </a:bodyPr>
          <a:lstStyle/>
          <a:p>
            <a:r>
              <a:rPr lang="en-US" dirty="0">
                <a:solidFill>
                  <a:srgbClr val="ED1C24"/>
                </a:solidFill>
                <a:latin typeface="Comic Sans MS" panose="030F0702030302020204" pitchFamily="66" charset="0"/>
              </a:rPr>
              <a:t>GRACA (2019,2020) **Mentor :- Dr. Kate Cooper</a:t>
            </a:r>
          </a:p>
        </p:txBody>
      </p:sp>
      <p:sp>
        <p:nvSpPr>
          <p:cNvPr id="17" name="object 6">
            <a:extLst>
              <a:ext uri="{FF2B5EF4-FFF2-40B4-BE49-F238E27FC236}">
                <a16:creationId xmlns:a16="http://schemas.microsoft.com/office/drawing/2014/main" id="{3EE6E3FD-F881-41EA-BC28-89C0B7837E31}"/>
              </a:ext>
            </a:extLst>
          </p:cNvPr>
          <p:cNvSpPr txBox="1"/>
          <p:nvPr/>
        </p:nvSpPr>
        <p:spPr>
          <a:xfrm>
            <a:off x="3480713" y="3923890"/>
            <a:ext cx="3735633" cy="566822"/>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pitchFamily="66" charset="0"/>
                <a:cs typeface="Arial"/>
              </a:rPr>
              <a:t>Dr. </a:t>
            </a:r>
            <a:r>
              <a:rPr lang="en-US" b="1" spc="-5" dirty="0">
                <a:latin typeface="Comic Sans MS" panose="030F0702030302020204" pitchFamily="66" charset="0"/>
                <a:cs typeface="Calibri"/>
              </a:rPr>
              <a:t>Kate Cooper</a:t>
            </a:r>
            <a:endParaRPr sz="1800" dirty="0">
              <a:latin typeface="Comic Sans MS" panose="030F0702030302020204" pitchFamily="66" charset="0"/>
              <a:cs typeface="Calibri"/>
            </a:endParaRPr>
          </a:p>
          <a:p>
            <a:pPr marL="12700">
              <a:lnSpc>
                <a:spcPct val="100000"/>
              </a:lnSpc>
              <a:spcBef>
                <a:spcPts val="15"/>
              </a:spcBef>
            </a:pPr>
            <a:r>
              <a:rPr lang="en-US" u="heavy" spc="-5" dirty="0">
                <a:uFill>
                  <a:solidFill>
                    <a:srgbClr val="000000"/>
                  </a:solidFill>
                </a:uFill>
                <a:latin typeface="Comic Sans MS" panose="030F0702030302020204" pitchFamily="66" charset="0"/>
                <a:cs typeface="Calibri"/>
              </a:rPr>
              <a:t>University of Nebraska, Omaha</a:t>
            </a:r>
            <a:endParaRPr sz="1800" dirty="0">
              <a:latin typeface="Comic Sans MS" panose="030F0702030302020204" pitchFamily="66" charset="0"/>
              <a:cs typeface="Calibri"/>
            </a:endParaRPr>
          </a:p>
        </p:txBody>
      </p:sp>
    </p:spTree>
    <p:extLst>
      <p:ext uri="{BB962C8B-B14F-4D97-AF65-F5344CB8AC3E}">
        <p14:creationId xmlns:p14="http://schemas.microsoft.com/office/powerpoint/2010/main" val="3204603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3938-B437-44CE-B228-B9806F51E645}"/>
              </a:ext>
            </a:extLst>
          </p:cNvPr>
          <p:cNvSpPr>
            <a:spLocks noGrp="1"/>
          </p:cNvSpPr>
          <p:nvPr>
            <p:ph type="title"/>
          </p:nvPr>
        </p:nvSpPr>
        <p:spPr>
          <a:xfrm>
            <a:off x="154709" y="108155"/>
            <a:ext cx="10515600" cy="1325563"/>
          </a:xfrm>
        </p:spPr>
        <p:txBody>
          <a:bodyPr/>
          <a:lstStyle/>
          <a:p>
            <a:r>
              <a:rPr lang="en-US" dirty="0">
                <a:solidFill>
                  <a:srgbClr val="ED1C24"/>
                </a:solidFill>
              </a:rPr>
              <a:t>Thank you!</a:t>
            </a:r>
          </a:p>
        </p:txBody>
      </p:sp>
      <p:sp>
        <p:nvSpPr>
          <p:cNvPr id="3" name="Content Placeholder 2">
            <a:extLst>
              <a:ext uri="{FF2B5EF4-FFF2-40B4-BE49-F238E27FC236}">
                <a16:creationId xmlns:a16="http://schemas.microsoft.com/office/drawing/2014/main" id="{299CDD59-A5A0-48E5-BC46-F09B788CA51D}"/>
              </a:ext>
            </a:extLst>
          </p:cNvPr>
          <p:cNvSpPr>
            <a:spLocks noGrp="1"/>
          </p:cNvSpPr>
          <p:nvPr>
            <p:ph idx="1"/>
          </p:nvPr>
        </p:nvSpPr>
        <p:spPr>
          <a:xfrm>
            <a:off x="154709" y="1719367"/>
            <a:ext cx="10515600" cy="4351338"/>
          </a:xfrm>
        </p:spPr>
        <p:txBody>
          <a:bodyPr>
            <a:normAutofit lnSpcReduction="10000"/>
          </a:bodyPr>
          <a:lstStyle/>
          <a:p>
            <a:endParaRPr lang="en-US" dirty="0"/>
          </a:p>
          <a:p>
            <a:endParaRPr lang="en-US" dirty="0"/>
          </a:p>
          <a:p>
            <a:endParaRPr lang="en-US" dirty="0"/>
          </a:p>
          <a:p>
            <a:endParaRPr lang="en-US" dirty="0"/>
          </a:p>
          <a:p>
            <a:endParaRPr lang="en-US" dirty="0"/>
          </a:p>
          <a:p>
            <a:r>
              <a:rPr lang="en-US" dirty="0"/>
              <a:t>Questions?</a:t>
            </a:r>
          </a:p>
          <a:p>
            <a:r>
              <a:rPr lang="en-US" dirty="0"/>
              <a:t>Corresponding author: Sriram Srinivasan, </a:t>
            </a:r>
            <a:r>
              <a:rPr lang="en-US" dirty="0">
                <a:solidFill>
                  <a:schemeClr val="accent1">
                    <a:lumMod val="50000"/>
                  </a:schemeClr>
                </a:solidFill>
                <a:hlinkClick r:id="rId2"/>
              </a:rPr>
              <a:t>sriramsrinivas@unomaha.edu</a:t>
            </a:r>
            <a:endParaRPr lang="en-US" dirty="0">
              <a:solidFill>
                <a:schemeClr val="accent1">
                  <a:lumMod val="50000"/>
                </a:schemeClr>
              </a:solidFill>
            </a:endParaRPr>
          </a:p>
          <a:p>
            <a:r>
              <a:rPr lang="en-US" u="sng" dirty="0">
                <a:solidFill>
                  <a:schemeClr val="accent1">
                    <a:lumMod val="50000"/>
                  </a:schemeClr>
                </a:solidFill>
              </a:rPr>
              <a:t>github.com/</a:t>
            </a:r>
            <a:r>
              <a:rPr lang="en-US" u="sng" dirty="0" err="1">
                <a:solidFill>
                  <a:schemeClr val="accent1">
                    <a:lumMod val="50000"/>
                  </a:schemeClr>
                </a:solidFill>
              </a:rPr>
              <a:t>SriramSrinivas</a:t>
            </a:r>
            <a:r>
              <a:rPr lang="en-US" u="sng" dirty="0">
                <a:solidFill>
                  <a:schemeClr val="accent1">
                    <a:lumMod val="50000"/>
                  </a:schemeClr>
                </a:solidFill>
              </a:rPr>
              <a:t>/</a:t>
            </a:r>
            <a:r>
              <a:rPr lang="en-US" u="sng" dirty="0" err="1">
                <a:solidFill>
                  <a:schemeClr val="accent1">
                    <a:lumMod val="50000"/>
                  </a:schemeClr>
                </a:solidFill>
              </a:rPr>
              <a:t>SriramDissertation</a:t>
            </a:r>
            <a:endParaRPr lang="en-US" u="sng" dirty="0">
              <a:solidFill>
                <a:schemeClr val="accent1">
                  <a:lumMod val="50000"/>
                </a:schemeClr>
              </a:solidFill>
            </a:endParaRPr>
          </a:p>
          <a:p>
            <a:endParaRPr lang="en-US" dirty="0"/>
          </a:p>
          <a:p>
            <a:endParaRPr lang="en-US" dirty="0"/>
          </a:p>
        </p:txBody>
      </p:sp>
      <p:sp>
        <p:nvSpPr>
          <p:cNvPr id="5" name="object 3"/>
          <p:cNvSpPr/>
          <p:nvPr/>
        </p:nvSpPr>
        <p:spPr>
          <a:xfrm>
            <a:off x="247073" y="1326370"/>
            <a:ext cx="6329218" cy="2568666"/>
          </a:xfrm>
          <a:prstGeom prst="rect">
            <a:avLst/>
          </a:prstGeom>
          <a:blipFill>
            <a:blip r:embed="rId3" cstate="print"/>
            <a:stretch>
              <a:fillRect/>
            </a:stretch>
          </a:blipFill>
        </p:spPr>
        <p:txBody>
          <a:bodyPr wrap="square" lIns="0" tIns="0" rIns="0" bIns="0" rtlCol="0"/>
          <a:lstStyle/>
          <a:p>
            <a:endParaRPr/>
          </a:p>
        </p:txBody>
      </p:sp>
      <p:sp>
        <p:nvSpPr>
          <p:cNvPr id="6" name="Date Placeholder 5"/>
          <p:cNvSpPr>
            <a:spLocks noGrp="1"/>
          </p:cNvSpPr>
          <p:nvPr>
            <p:ph type="dt" sz="half" idx="10"/>
          </p:nvPr>
        </p:nvSpPr>
        <p:spPr/>
        <p:txBody>
          <a:bodyPr/>
          <a:lstStyle/>
          <a:p>
            <a:fld id="{7462AF51-CF61-480C-95C6-683E01C5D67F}" type="datetime1">
              <a:rPr lang="en-US" smtClean="0"/>
              <a:t>11/16/2020</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53</a:t>
            </a:fld>
            <a:endParaRPr lang="en-US" dirty="0"/>
          </a:p>
        </p:txBody>
      </p:sp>
    </p:spTree>
    <p:extLst>
      <p:ext uri="{BB962C8B-B14F-4D97-AF65-F5344CB8AC3E}">
        <p14:creationId xmlns:p14="http://schemas.microsoft.com/office/powerpoint/2010/main" val="390636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943" y="0"/>
            <a:ext cx="11360800" cy="810400"/>
          </a:xfrm>
        </p:spPr>
        <p:txBody>
          <a:bodyPr/>
          <a:lstStyle/>
          <a:p>
            <a:pPr algn="ctr"/>
            <a:r>
              <a:rPr lang="en-US" dirty="0">
                <a:solidFill>
                  <a:srgbClr val="ED1C24"/>
                </a:solidFill>
                <a:latin typeface="Comic Sans MS" panose="030F0702030302020204" pitchFamily="66" charset="0"/>
              </a:rPr>
              <a:t>Graph Connectivity</a:t>
            </a:r>
          </a:p>
        </p:txBody>
      </p:sp>
      <p:grpSp>
        <p:nvGrpSpPr>
          <p:cNvPr id="34" name="Group 33"/>
          <p:cNvGrpSpPr/>
          <p:nvPr/>
        </p:nvGrpSpPr>
        <p:grpSpPr>
          <a:xfrm>
            <a:off x="6980283" y="966443"/>
            <a:ext cx="4856827" cy="1898573"/>
            <a:chOff x="1870316" y="22212"/>
            <a:chExt cx="5631659" cy="2123354"/>
          </a:xfrm>
        </p:grpSpPr>
        <p:grpSp>
          <p:nvGrpSpPr>
            <p:cNvPr id="35" name="Group 34"/>
            <p:cNvGrpSpPr/>
            <p:nvPr/>
          </p:nvGrpSpPr>
          <p:grpSpPr>
            <a:xfrm>
              <a:off x="1870316" y="22212"/>
              <a:ext cx="5631659" cy="2123354"/>
              <a:chOff x="1121390" y="22212"/>
              <a:chExt cx="5631659" cy="2123354"/>
            </a:xfrm>
          </p:grpSpPr>
          <p:grpSp>
            <p:nvGrpSpPr>
              <p:cNvPr id="39" name="Group 38"/>
              <p:cNvGrpSpPr/>
              <p:nvPr/>
            </p:nvGrpSpPr>
            <p:grpSpPr>
              <a:xfrm>
                <a:off x="1121390" y="22212"/>
                <a:ext cx="5631659" cy="2123354"/>
                <a:chOff x="239502" y="146044"/>
                <a:chExt cx="6467409" cy="2696744"/>
              </a:xfrm>
              <a:effectLst/>
            </p:grpSpPr>
            <p:sp>
              <p:nvSpPr>
                <p:cNvPr id="45" name="Oval 44"/>
                <p:cNvSpPr/>
                <p:nvPr/>
              </p:nvSpPr>
              <p:spPr>
                <a:xfrm>
                  <a:off x="1341486" y="18645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46" name="Oval 45"/>
                <p:cNvSpPr/>
                <p:nvPr/>
              </p:nvSpPr>
              <p:spPr>
                <a:xfrm>
                  <a:off x="2254440" y="105235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47" name="Oval 46"/>
                <p:cNvSpPr/>
                <p:nvPr/>
              </p:nvSpPr>
              <p:spPr>
                <a:xfrm>
                  <a:off x="1254813" y="14604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0</a:t>
                  </a:r>
                </a:p>
              </p:txBody>
            </p:sp>
            <p:sp>
              <p:nvSpPr>
                <p:cNvPr id="48" name="Oval 47"/>
                <p:cNvSpPr/>
                <p:nvPr/>
              </p:nvSpPr>
              <p:spPr>
                <a:xfrm>
                  <a:off x="239502" y="1154523"/>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49" name="Oval 48"/>
                <p:cNvSpPr/>
                <p:nvPr/>
              </p:nvSpPr>
              <p:spPr>
                <a:xfrm>
                  <a:off x="5281623" y="15554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50" name="Oval 49"/>
                <p:cNvSpPr/>
                <p:nvPr/>
              </p:nvSpPr>
              <p:spPr>
                <a:xfrm>
                  <a:off x="6144092" y="101259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51" name="Oval 50"/>
                <p:cNvSpPr/>
                <p:nvPr/>
              </p:nvSpPr>
              <p:spPr>
                <a:xfrm>
                  <a:off x="5254272" y="23088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52" name="Oval 51"/>
                <p:cNvSpPr/>
                <p:nvPr/>
              </p:nvSpPr>
              <p:spPr>
                <a:xfrm>
                  <a:off x="4409089" y="1012591"/>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grpSp>
          <p:grpSp>
            <p:nvGrpSpPr>
              <p:cNvPr id="40" name="Group 39"/>
              <p:cNvGrpSpPr/>
              <p:nvPr/>
            </p:nvGrpSpPr>
            <p:grpSpPr>
              <a:xfrm>
                <a:off x="1539707" y="239888"/>
                <a:ext cx="4004799" cy="786576"/>
                <a:chOff x="1507145" y="239888"/>
                <a:chExt cx="4004799" cy="786576"/>
              </a:xfrm>
            </p:grpSpPr>
            <p:cxnSp>
              <p:nvCxnSpPr>
                <p:cNvPr id="41" name="Straight Connector 40"/>
                <p:cNvCxnSpPr>
                  <a:stCxn id="47" idx="3"/>
                  <a:endCxn id="48" idx="7"/>
                </p:cNvCxnSpPr>
                <p:nvPr/>
              </p:nvCxnSpPr>
              <p:spPr>
                <a:xfrm flipH="1">
                  <a:off x="1507145" y="381043"/>
                  <a:ext cx="537563" cy="496788"/>
                </a:xfrm>
                <a:prstGeom prst="line">
                  <a:avLst/>
                </a:prstGeom>
                <a:ln w="28575"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9" idx="2"/>
                </p:cNvCxnSpPr>
                <p:nvPr/>
              </p:nvCxnSpPr>
              <p:spPr>
                <a:xfrm flipV="1">
                  <a:off x="2425199" y="239888"/>
                  <a:ext cx="3086745" cy="90203"/>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1595198" y="946019"/>
                  <a:ext cx="1264469" cy="80445"/>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grpSp>
        <p:cxnSp>
          <p:nvCxnSpPr>
            <p:cNvPr id="36" name="Straight Connector 35"/>
            <p:cNvCxnSpPr>
              <a:endCxn id="52" idx="2"/>
            </p:cNvCxnSpPr>
            <p:nvPr/>
          </p:nvCxnSpPr>
          <p:spPr>
            <a:xfrm flipV="1">
              <a:off x="4114963" y="914710"/>
              <a:ext cx="1386126" cy="71532"/>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843820" y="1059788"/>
              <a:ext cx="562691" cy="66182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49" idx="5"/>
              <a:endCxn id="50" idx="1"/>
            </p:cNvCxnSpPr>
            <p:nvPr/>
          </p:nvCxnSpPr>
          <p:spPr>
            <a:xfrm>
              <a:off x="6679187" y="388520"/>
              <a:ext cx="404471" cy="37755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36701" y="3692043"/>
            <a:ext cx="3762891" cy="1733488"/>
          </a:xfrm>
          <a:prstGeom prst="rect">
            <a:avLst/>
          </a:prstGeom>
          <a:noFill/>
        </p:spPr>
        <p:txBody>
          <a:bodyPr wrap="square" rtlCol="0">
            <a:spAutoFit/>
          </a:bodyPr>
          <a:lstStyle/>
          <a:p>
            <a:r>
              <a:rPr lang="en-US" sz="2133" dirty="0" err="1">
                <a:latin typeface="Comic Sans MS" panose="030F0702030302020204" pitchFamily="66" charset="0"/>
                <a:cs typeface="Times New Roman" panose="02020603050405020304" pitchFamily="18" charset="0"/>
              </a:rPr>
              <a:t>Sparsification</a:t>
            </a:r>
            <a:r>
              <a:rPr lang="en-US" sz="2133" dirty="0">
                <a:latin typeface="Comic Sans MS" panose="030F0702030302020204" pitchFamily="66" charset="0"/>
                <a:cs typeface="Times New Roman" panose="02020603050405020304" pitchFamily="18" charset="0"/>
              </a:rPr>
              <a:t> Tree </a:t>
            </a:r>
          </a:p>
          <a:p>
            <a:r>
              <a:rPr lang="en-US" sz="2133" dirty="0">
                <a:latin typeface="Comic Sans MS" panose="030F0702030302020204" pitchFamily="66" charset="0"/>
                <a:cs typeface="Times New Roman" panose="02020603050405020304" pitchFamily="18" charset="0"/>
              </a:rPr>
              <a:t>  Edges  in connected paths are in white (</a:t>
            </a:r>
            <a:r>
              <a:rPr lang="en-US" sz="2133" b="1" u="sng" dirty="0">
                <a:solidFill>
                  <a:srgbClr val="ED1C24"/>
                </a:solidFill>
                <a:latin typeface="Comic Sans MS" panose="030F0702030302020204" pitchFamily="66" charset="0"/>
                <a:cs typeface="Times New Roman" panose="02020603050405020304" pitchFamily="18" charset="0"/>
              </a:rPr>
              <a:t>Key Edges</a:t>
            </a:r>
            <a:r>
              <a:rPr lang="en-US" sz="2133" dirty="0">
                <a:latin typeface="Comic Sans MS" panose="030F0702030302020204" pitchFamily="66" charset="0"/>
                <a:cs typeface="Times New Roman" panose="02020603050405020304" pitchFamily="18" charset="0"/>
              </a:rPr>
              <a:t>)</a:t>
            </a:r>
          </a:p>
          <a:p>
            <a:r>
              <a:rPr lang="en-US" sz="2133" dirty="0">
                <a:latin typeface="Comic Sans MS" panose="030F0702030302020204" pitchFamily="66" charset="0"/>
                <a:cs typeface="Times New Roman" panose="02020603050405020304" pitchFamily="18" charset="0"/>
              </a:rPr>
              <a:t>  Other edges are in black (</a:t>
            </a:r>
            <a:r>
              <a:rPr lang="en-US" sz="2133" dirty="0">
                <a:solidFill>
                  <a:srgbClr val="DB658D"/>
                </a:solidFill>
                <a:latin typeface="Comic Sans MS" panose="030F0702030302020204" pitchFamily="66" charset="0"/>
                <a:cs typeface="Times New Roman" panose="02020603050405020304" pitchFamily="18" charset="0"/>
              </a:rPr>
              <a:t>Other Edges</a:t>
            </a:r>
            <a:r>
              <a:rPr lang="en-US" sz="2133" dirty="0">
                <a:latin typeface="Comic Sans MS" panose="030F0702030302020204" pitchFamily="66" charset="0"/>
                <a:cs typeface="Times New Roman" panose="02020603050405020304" pitchFamily="18" charset="0"/>
              </a:rPr>
              <a:t>)</a:t>
            </a:r>
          </a:p>
        </p:txBody>
      </p:sp>
      <p:grpSp>
        <p:nvGrpSpPr>
          <p:cNvPr id="54" name="Group 53"/>
          <p:cNvGrpSpPr/>
          <p:nvPr/>
        </p:nvGrpSpPr>
        <p:grpSpPr>
          <a:xfrm>
            <a:off x="3312982" y="3380849"/>
            <a:ext cx="7124615" cy="3425096"/>
            <a:chOff x="861427" y="250440"/>
            <a:chExt cx="7124614" cy="3425096"/>
          </a:xfrm>
          <a:solidFill>
            <a:srgbClr val="77933C"/>
          </a:solidFill>
        </p:grpSpPr>
        <p:sp>
          <p:nvSpPr>
            <p:cNvPr id="55" name="Oval 54"/>
            <p:cNvSpPr/>
            <p:nvPr/>
          </p:nvSpPr>
          <p:spPr>
            <a:xfrm>
              <a:off x="861427" y="3158013"/>
              <a:ext cx="893373"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a:p>
              <a:pPr algn="ctr"/>
              <a:r>
                <a:rPr lang="en-US" sz="2400" dirty="0"/>
                <a:t>0-1</a:t>
              </a:r>
            </a:p>
            <a:p>
              <a:pPr algn="ctr"/>
              <a:endParaRPr lang="en-US" sz="2400" dirty="0"/>
            </a:p>
          </p:txBody>
        </p:sp>
        <p:sp>
          <p:nvSpPr>
            <p:cNvPr id="56" name="Oval 55"/>
            <p:cNvSpPr/>
            <p:nvPr/>
          </p:nvSpPr>
          <p:spPr>
            <a:xfrm>
              <a:off x="2279499" y="3105958"/>
              <a:ext cx="893373"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endParaRPr lang="en-US" sz="2400" b="1" dirty="0"/>
            </a:p>
            <a:p>
              <a:pPr algn="ctr"/>
              <a:endParaRPr lang="en-US" sz="2400" b="1" dirty="0"/>
            </a:p>
          </p:txBody>
        </p:sp>
        <p:sp>
          <p:nvSpPr>
            <p:cNvPr id="57" name="Oval 56"/>
            <p:cNvSpPr/>
            <p:nvPr/>
          </p:nvSpPr>
          <p:spPr>
            <a:xfrm>
              <a:off x="7092668" y="3065559"/>
              <a:ext cx="893373"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6-7</a:t>
              </a:r>
            </a:p>
          </p:txBody>
        </p:sp>
        <p:sp>
          <p:nvSpPr>
            <p:cNvPr id="58" name="Oval 57"/>
            <p:cNvSpPr/>
            <p:nvPr/>
          </p:nvSpPr>
          <p:spPr>
            <a:xfrm>
              <a:off x="3581893" y="250440"/>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a:p>
              <a:pPr algn="ctr"/>
              <a:r>
                <a:rPr lang="en-US" sz="2400" dirty="0"/>
                <a:t>0-4,3-5</a:t>
              </a:r>
              <a:endParaRPr lang="en-US" sz="2400" dirty="0">
                <a:solidFill>
                  <a:srgbClr val="000000"/>
                </a:solidFill>
              </a:endParaRPr>
            </a:p>
            <a:p>
              <a:pPr algn="ctr"/>
              <a:endParaRPr lang="en-US" sz="2400" dirty="0"/>
            </a:p>
          </p:txBody>
        </p:sp>
        <p:cxnSp>
          <p:nvCxnSpPr>
            <p:cNvPr id="59" name="Straight Connector 58"/>
            <p:cNvCxnSpPr/>
            <p:nvPr/>
          </p:nvCxnSpPr>
          <p:spPr>
            <a:xfrm flipH="1">
              <a:off x="1336034" y="2507311"/>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485334" y="2507311"/>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6268740" y="2484322"/>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140970" y="2468042"/>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5823437" y="3104701"/>
              <a:ext cx="893373"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4-5</a:t>
              </a:r>
            </a:p>
          </p:txBody>
        </p:sp>
        <p:sp>
          <p:nvSpPr>
            <p:cNvPr id="65" name="Oval 64"/>
            <p:cNvSpPr/>
            <p:nvPr/>
          </p:nvSpPr>
          <p:spPr>
            <a:xfrm>
              <a:off x="1329680" y="1566347"/>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 1-3</a:t>
              </a:r>
            </a:p>
          </p:txBody>
        </p:sp>
        <p:sp>
          <p:nvSpPr>
            <p:cNvPr id="66" name="Oval 65"/>
            <p:cNvSpPr/>
            <p:nvPr/>
          </p:nvSpPr>
          <p:spPr>
            <a:xfrm>
              <a:off x="5855999" y="1475626"/>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5-6,4-7</a:t>
              </a:r>
            </a:p>
            <a:p>
              <a:pPr algn="ctr"/>
              <a:r>
                <a:rPr lang="en-US" sz="2400" dirty="0">
                  <a:solidFill>
                    <a:srgbClr val="000000"/>
                  </a:solidFill>
                </a:rPr>
                <a:t>4-6, 5-7</a:t>
              </a:r>
            </a:p>
          </p:txBody>
        </p:sp>
        <p:cxnSp>
          <p:nvCxnSpPr>
            <p:cNvPr id="67" name="Straight Connector 66"/>
            <p:cNvCxnSpPr>
              <a:endCxn id="65" idx="7"/>
            </p:cNvCxnSpPr>
            <p:nvPr/>
          </p:nvCxnSpPr>
          <p:spPr>
            <a:xfrm flipH="1">
              <a:off x="2951123" y="1007557"/>
              <a:ext cx="715287" cy="70987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8" idx="5"/>
              <a:endCxn id="66" idx="1"/>
            </p:cNvCxnSpPr>
            <p:nvPr/>
          </p:nvCxnSpPr>
          <p:spPr>
            <a:xfrm>
              <a:off x="5203335" y="1131038"/>
              <a:ext cx="930860" cy="495675"/>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7252104" y="2547219"/>
            <a:ext cx="3219197" cy="420564"/>
          </a:xfrm>
          <a:prstGeom prst="rect">
            <a:avLst/>
          </a:prstGeom>
          <a:noFill/>
        </p:spPr>
        <p:txBody>
          <a:bodyPr wrap="square" rtlCol="0">
            <a:spAutoFit/>
          </a:bodyPr>
          <a:lstStyle/>
          <a:p>
            <a:r>
              <a:rPr lang="en-US" sz="2133" dirty="0">
                <a:latin typeface="Comic Sans MS" panose="030F0702030302020204" pitchFamily="66" charset="0"/>
                <a:cs typeface="Times New Roman" panose="02020603050405020304" pitchFamily="18" charset="0"/>
              </a:rPr>
              <a:t>Connected Path</a:t>
            </a:r>
          </a:p>
        </p:txBody>
      </p:sp>
      <p:sp>
        <p:nvSpPr>
          <p:cNvPr id="3" name="TextBox 2"/>
          <p:cNvSpPr txBox="1"/>
          <p:nvPr/>
        </p:nvSpPr>
        <p:spPr>
          <a:xfrm>
            <a:off x="5680874" y="6288424"/>
            <a:ext cx="2594119" cy="307777"/>
          </a:xfrm>
          <a:prstGeom prst="rect">
            <a:avLst/>
          </a:prstGeom>
          <a:noFill/>
        </p:spPr>
        <p:txBody>
          <a:bodyPr wrap="square" rtlCol="0">
            <a:spAutoFit/>
          </a:bodyPr>
          <a:lstStyle/>
          <a:p>
            <a:r>
              <a:rPr lang="en-US" sz="1400" dirty="0"/>
              <a:t>(0,1) (2) (3) (4,5) (6,7)</a:t>
            </a:r>
          </a:p>
        </p:txBody>
      </p:sp>
      <p:sp>
        <p:nvSpPr>
          <p:cNvPr id="60" name="TextBox 59"/>
          <p:cNvSpPr txBox="1"/>
          <p:nvPr/>
        </p:nvSpPr>
        <p:spPr>
          <a:xfrm>
            <a:off x="5890022" y="5053488"/>
            <a:ext cx="2337049" cy="307777"/>
          </a:xfrm>
          <a:prstGeom prst="rect">
            <a:avLst/>
          </a:prstGeom>
          <a:noFill/>
        </p:spPr>
        <p:txBody>
          <a:bodyPr wrap="square" rtlCol="0">
            <a:spAutoFit/>
          </a:bodyPr>
          <a:lstStyle/>
          <a:p>
            <a:r>
              <a:rPr lang="en-US" sz="1400" dirty="0"/>
              <a:t>(0,1,3) (2) (4,5,6,7) </a:t>
            </a:r>
          </a:p>
        </p:txBody>
      </p:sp>
      <p:sp>
        <p:nvSpPr>
          <p:cNvPr id="70" name="TextBox 69"/>
          <p:cNvSpPr txBox="1"/>
          <p:nvPr/>
        </p:nvSpPr>
        <p:spPr>
          <a:xfrm>
            <a:off x="8100549" y="3708992"/>
            <a:ext cx="2337049" cy="307777"/>
          </a:xfrm>
          <a:prstGeom prst="rect">
            <a:avLst/>
          </a:prstGeom>
          <a:noFill/>
        </p:spPr>
        <p:txBody>
          <a:bodyPr wrap="square" rtlCol="0">
            <a:spAutoFit/>
          </a:bodyPr>
          <a:lstStyle/>
          <a:p>
            <a:r>
              <a:rPr lang="en-US" sz="1400" dirty="0"/>
              <a:t>(0,1,3,4,5,6,7) (2) </a:t>
            </a:r>
          </a:p>
        </p:txBody>
      </p:sp>
      <p:grpSp>
        <p:nvGrpSpPr>
          <p:cNvPr id="44" name="Group 43"/>
          <p:cNvGrpSpPr/>
          <p:nvPr/>
        </p:nvGrpSpPr>
        <p:grpSpPr>
          <a:xfrm>
            <a:off x="102013" y="1132051"/>
            <a:ext cx="5037891" cy="1730284"/>
            <a:chOff x="1121389" y="29689"/>
            <a:chExt cx="6467409" cy="2452548"/>
          </a:xfrm>
        </p:grpSpPr>
        <p:grpSp>
          <p:nvGrpSpPr>
            <p:cNvPr id="71" name="Group 70"/>
            <p:cNvGrpSpPr/>
            <p:nvPr/>
          </p:nvGrpSpPr>
          <p:grpSpPr>
            <a:xfrm>
              <a:off x="1121389" y="29689"/>
              <a:ext cx="6467409" cy="2452548"/>
              <a:chOff x="1120817" y="17684"/>
              <a:chExt cx="6467409" cy="2452548"/>
            </a:xfrm>
          </p:grpSpPr>
          <p:grpSp>
            <p:nvGrpSpPr>
              <p:cNvPr id="75" name="Group 74"/>
              <p:cNvGrpSpPr/>
              <p:nvPr/>
            </p:nvGrpSpPr>
            <p:grpSpPr>
              <a:xfrm>
                <a:off x="1120817" y="17684"/>
                <a:ext cx="6467409" cy="2452548"/>
                <a:chOff x="239502" y="155540"/>
                <a:chExt cx="6467409" cy="2452548"/>
              </a:xfrm>
            </p:grpSpPr>
            <p:sp>
              <p:nvSpPr>
                <p:cNvPr id="77" name="Rectangle 76"/>
                <p:cNvSpPr/>
                <p:nvPr/>
              </p:nvSpPr>
              <p:spPr>
                <a:xfrm rot="19261305">
                  <a:off x="4574275" y="639913"/>
                  <a:ext cx="1631474" cy="1276095"/>
                </a:xfrm>
                <a:prstGeom prst="rect">
                  <a:avLst/>
                </a:prstGeom>
                <a:no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a:p>
              </p:txBody>
            </p:sp>
            <p:cxnSp>
              <p:nvCxnSpPr>
                <p:cNvPr id="78" name="Straight Connector 77"/>
                <p:cNvCxnSpPr/>
                <p:nvPr/>
              </p:nvCxnSpPr>
              <p:spPr>
                <a:xfrm rot="831318" flipV="1">
                  <a:off x="4388748" y="983348"/>
                  <a:ext cx="2002528" cy="5339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1317922" y="1910858"/>
                  <a:ext cx="562820"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2</a:t>
                  </a:r>
                </a:p>
              </p:txBody>
            </p:sp>
            <p:sp>
              <p:nvSpPr>
                <p:cNvPr id="80" name="Oval 79"/>
                <p:cNvSpPr/>
                <p:nvPr/>
              </p:nvSpPr>
              <p:spPr>
                <a:xfrm>
                  <a:off x="2254440" y="1011002"/>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3</a:t>
                  </a:r>
                </a:p>
              </p:txBody>
            </p:sp>
            <p:sp>
              <p:nvSpPr>
                <p:cNvPr id="81" name="Oval 80"/>
                <p:cNvSpPr/>
                <p:nvPr/>
              </p:nvSpPr>
              <p:spPr>
                <a:xfrm>
                  <a:off x="1254814" y="270101"/>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0</a:t>
                  </a:r>
                </a:p>
              </p:txBody>
            </p:sp>
            <p:sp>
              <p:nvSpPr>
                <p:cNvPr id="82" name="Oval 81"/>
                <p:cNvSpPr/>
                <p:nvPr/>
              </p:nvSpPr>
              <p:spPr>
                <a:xfrm>
                  <a:off x="239502" y="1154523"/>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1</a:t>
                  </a:r>
                </a:p>
              </p:txBody>
            </p:sp>
            <p:cxnSp>
              <p:nvCxnSpPr>
                <p:cNvPr id="83" name="Straight Connector 82"/>
                <p:cNvCxnSpPr>
                  <a:stCxn id="80" idx="6"/>
                </p:cNvCxnSpPr>
                <p:nvPr/>
              </p:nvCxnSpPr>
              <p:spPr>
                <a:xfrm>
                  <a:off x="2817259" y="1277963"/>
                  <a:ext cx="1536694" cy="158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281623" y="15554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
              <p:nvSpPr>
                <p:cNvPr id="85" name="Oval 84"/>
                <p:cNvSpPr/>
                <p:nvPr/>
              </p:nvSpPr>
              <p:spPr>
                <a:xfrm>
                  <a:off x="6144092"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7</a:t>
                  </a:r>
                </a:p>
              </p:txBody>
            </p:sp>
            <p:sp>
              <p:nvSpPr>
                <p:cNvPr id="86" name="Oval 85"/>
                <p:cNvSpPr/>
                <p:nvPr/>
              </p:nvSpPr>
              <p:spPr>
                <a:xfrm>
                  <a:off x="4718804" y="2074167"/>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
              <p:nvSpPr>
                <p:cNvPr id="87" name="Oval 86"/>
                <p:cNvSpPr/>
                <p:nvPr/>
              </p:nvSpPr>
              <p:spPr>
                <a:xfrm>
                  <a:off x="4072541"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5</a:t>
                  </a:r>
                </a:p>
              </p:txBody>
            </p:sp>
          </p:grpSp>
          <p:cxnSp>
            <p:nvCxnSpPr>
              <p:cNvPr id="76" name="Straight Connector 75"/>
              <p:cNvCxnSpPr>
                <a:stCxn id="84" idx="4"/>
              </p:cNvCxnSpPr>
              <p:nvPr/>
            </p:nvCxnSpPr>
            <p:spPr>
              <a:xfrm rot="5400000">
                <a:off x="5506893" y="1003532"/>
                <a:ext cx="1389383" cy="48552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2" name="Straight Connector 71"/>
            <p:cNvCxnSpPr>
              <a:stCxn id="81" idx="6"/>
            </p:cNvCxnSpPr>
            <p:nvPr/>
          </p:nvCxnSpPr>
          <p:spPr>
            <a:xfrm flipV="1">
              <a:off x="2699520" y="389275"/>
              <a:ext cx="3463990" cy="21936"/>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81" idx="3"/>
              <a:endCxn id="82" idx="7"/>
            </p:cNvCxnSpPr>
            <p:nvPr/>
          </p:nvCxnSpPr>
          <p:spPr>
            <a:xfrm flipH="1">
              <a:off x="1601785" y="599980"/>
              <a:ext cx="617339" cy="506883"/>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2" idx="6"/>
              <a:endCxn id="80" idx="2"/>
            </p:cNvCxnSpPr>
            <p:nvPr/>
          </p:nvCxnSpPr>
          <p:spPr>
            <a:xfrm flipV="1">
              <a:off x="1684208" y="1152112"/>
              <a:ext cx="1452119" cy="1435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88" name="TextBox 87"/>
          <p:cNvSpPr txBox="1"/>
          <p:nvPr/>
        </p:nvSpPr>
        <p:spPr>
          <a:xfrm>
            <a:off x="235147" y="2846275"/>
            <a:ext cx="3219197" cy="420564"/>
          </a:xfrm>
          <a:prstGeom prst="rect">
            <a:avLst/>
          </a:prstGeom>
          <a:noFill/>
        </p:spPr>
        <p:txBody>
          <a:bodyPr wrap="square" rtlCol="0">
            <a:spAutoFit/>
          </a:bodyPr>
          <a:lstStyle/>
          <a:p>
            <a:r>
              <a:rPr lang="en-US" sz="2133" dirty="0">
                <a:latin typeface="Comic Sans MS" panose="030F0702030302020204" pitchFamily="66" charset="0"/>
                <a:cs typeface="Times New Roman" panose="02020603050405020304" pitchFamily="18" charset="0"/>
              </a:rPr>
              <a:t>Original Network</a:t>
            </a:r>
          </a:p>
        </p:txBody>
      </p:sp>
    </p:spTree>
    <p:extLst>
      <p:ext uri="{BB962C8B-B14F-4D97-AF65-F5344CB8AC3E}">
        <p14:creationId xmlns:p14="http://schemas.microsoft.com/office/powerpoint/2010/main" val="330996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532-1930-451D-80D2-C756199B651A}"/>
              </a:ext>
            </a:extLst>
          </p:cNvPr>
          <p:cNvSpPr>
            <a:spLocks noGrp="1"/>
          </p:cNvSpPr>
          <p:nvPr>
            <p:ph type="title"/>
          </p:nvPr>
        </p:nvSpPr>
        <p:spPr>
          <a:xfrm>
            <a:off x="-35776" y="-51186"/>
            <a:ext cx="10515600" cy="834557"/>
          </a:xfrm>
        </p:spPr>
        <p:txBody>
          <a:bodyPr/>
          <a:lstStyle/>
          <a:p>
            <a:r>
              <a:rPr lang="en-US" dirty="0">
                <a:solidFill>
                  <a:srgbClr val="ED1C24"/>
                </a:solidFill>
                <a:latin typeface="Comic Sans MS" panose="030F0702030302020204" pitchFamily="66" charset="0"/>
              </a:rPr>
              <a:t>Edge Insertion</a:t>
            </a:r>
          </a:p>
        </p:txBody>
      </p:sp>
      <p:sp>
        <p:nvSpPr>
          <p:cNvPr id="4" name="Date Placeholder 3">
            <a:extLst>
              <a:ext uri="{FF2B5EF4-FFF2-40B4-BE49-F238E27FC236}">
                <a16:creationId xmlns:a16="http://schemas.microsoft.com/office/drawing/2014/main" id="{8E7B2A2A-9321-4FEB-85DB-2A2EC0C906CD}"/>
              </a:ext>
            </a:extLst>
          </p:cNvPr>
          <p:cNvSpPr>
            <a:spLocks noGrp="1"/>
          </p:cNvSpPr>
          <p:nvPr>
            <p:ph type="dt" sz="half" idx="10"/>
          </p:nvPr>
        </p:nvSpPr>
        <p:spPr/>
        <p:txBody>
          <a:bodyPr/>
          <a:lstStyle/>
          <a:p>
            <a:fld id="{84D9BAC5-3E9C-4F2D-9FA8-D6C03F55B1FC}" type="datetime1">
              <a:rPr lang="en-US" smtClean="0"/>
              <a:t>11/23/2020</a:t>
            </a:fld>
            <a:endParaRPr lang="en-US" dirty="0"/>
          </a:p>
        </p:txBody>
      </p:sp>
      <p:sp>
        <p:nvSpPr>
          <p:cNvPr id="6" name="Slide Number Placeholder 5">
            <a:extLst>
              <a:ext uri="{FF2B5EF4-FFF2-40B4-BE49-F238E27FC236}">
                <a16:creationId xmlns:a16="http://schemas.microsoft.com/office/drawing/2014/main" id="{3FC04E34-8C7F-45F0-A15A-0EFDBF22CA34}"/>
              </a:ext>
            </a:extLst>
          </p:cNvPr>
          <p:cNvSpPr>
            <a:spLocks noGrp="1"/>
          </p:cNvSpPr>
          <p:nvPr>
            <p:ph type="sldNum" sz="quarter" idx="12"/>
          </p:nvPr>
        </p:nvSpPr>
        <p:spPr/>
        <p:txBody>
          <a:bodyPr/>
          <a:lstStyle/>
          <a:p>
            <a:fld id="{D45BF2F6-C993-483E-8E64-9AEDD62969A1}" type="slidenum">
              <a:rPr lang="en-US" smtClean="0"/>
              <a:pPr/>
              <a:t>7</a:t>
            </a:fld>
            <a:endParaRPr lang="en-US" dirty="0"/>
          </a:p>
        </p:txBody>
      </p:sp>
      <p:grpSp>
        <p:nvGrpSpPr>
          <p:cNvPr id="28" name="Group 27">
            <a:extLst>
              <a:ext uri="{FF2B5EF4-FFF2-40B4-BE49-F238E27FC236}">
                <a16:creationId xmlns:a16="http://schemas.microsoft.com/office/drawing/2014/main" id="{7F2FBC91-731B-4A07-AAB3-063CABBF00A3}"/>
              </a:ext>
            </a:extLst>
          </p:cNvPr>
          <p:cNvGrpSpPr/>
          <p:nvPr/>
        </p:nvGrpSpPr>
        <p:grpSpPr>
          <a:xfrm>
            <a:off x="6582705" y="782987"/>
            <a:ext cx="3642620" cy="1423930"/>
            <a:chOff x="1870316" y="22212"/>
            <a:chExt cx="5631659" cy="2123354"/>
          </a:xfrm>
        </p:grpSpPr>
        <p:grpSp>
          <p:nvGrpSpPr>
            <p:cNvPr id="29" name="Group 28">
              <a:extLst>
                <a:ext uri="{FF2B5EF4-FFF2-40B4-BE49-F238E27FC236}">
                  <a16:creationId xmlns:a16="http://schemas.microsoft.com/office/drawing/2014/main" id="{71E9D6EC-85A3-46A4-927B-F743FCC9F533}"/>
                </a:ext>
              </a:extLst>
            </p:cNvPr>
            <p:cNvGrpSpPr/>
            <p:nvPr/>
          </p:nvGrpSpPr>
          <p:grpSpPr>
            <a:xfrm>
              <a:off x="1870316" y="22212"/>
              <a:ext cx="5631659" cy="2123354"/>
              <a:chOff x="1121390" y="22212"/>
              <a:chExt cx="5631659" cy="2123354"/>
            </a:xfrm>
          </p:grpSpPr>
          <p:grpSp>
            <p:nvGrpSpPr>
              <p:cNvPr id="33" name="Group 32">
                <a:extLst>
                  <a:ext uri="{FF2B5EF4-FFF2-40B4-BE49-F238E27FC236}">
                    <a16:creationId xmlns:a16="http://schemas.microsoft.com/office/drawing/2014/main" id="{3C3BA693-3C16-4F35-BD71-AD11234E3A0F}"/>
                  </a:ext>
                </a:extLst>
              </p:cNvPr>
              <p:cNvGrpSpPr/>
              <p:nvPr/>
            </p:nvGrpSpPr>
            <p:grpSpPr>
              <a:xfrm>
                <a:off x="1121390" y="22212"/>
                <a:ext cx="5631659" cy="2123354"/>
                <a:chOff x="239502" y="146044"/>
                <a:chExt cx="6467409" cy="2696744"/>
              </a:xfrm>
              <a:effectLst/>
            </p:grpSpPr>
            <p:sp>
              <p:nvSpPr>
                <p:cNvPr id="38" name="Oval 37">
                  <a:extLst>
                    <a:ext uri="{FF2B5EF4-FFF2-40B4-BE49-F238E27FC236}">
                      <a16:creationId xmlns:a16="http://schemas.microsoft.com/office/drawing/2014/main" id="{9CE17E03-BC7B-49E0-83AD-9CAC391748B4}"/>
                    </a:ext>
                  </a:extLst>
                </p:cNvPr>
                <p:cNvSpPr/>
                <p:nvPr/>
              </p:nvSpPr>
              <p:spPr>
                <a:xfrm>
                  <a:off x="1341486" y="18645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2</a:t>
                  </a:r>
                </a:p>
              </p:txBody>
            </p:sp>
            <p:sp>
              <p:nvSpPr>
                <p:cNvPr id="39" name="Oval 38">
                  <a:extLst>
                    <a:ext uri="{FF2B5EF4-FFF2-40B4-BE49-F238E27FC236}">
                      <a16:creationId xmlns:a16="http://schemas.microsoft.com/office/drawing/2014/main" id="{60DEA61E-259A-45B8-8D6E-17E8A14935B3}"/>
                    </a:ext>
                  </a:extLst>
                </p:cNvPr>
                <p:cNvSpPr/>
                <p:nvPr/>
              </p:nvSpPr>
              <p:spPr>
                <a:xfrm>
                  <a:off x="2254440" y="105235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3</a:t>
                  </a:r>
                </a:p>
              </p:txBody>
            </p:sp>
            <p:sp>
              <p:nvSpPr>
                <p:cNvPr id="40" name="Oval 39">
                  <a:extLst>
                    <a:ext uri="{FF2B5EF4-FFF2-40B4-BE49-F238E27FC236}">
                      <a16:creationId xmlns:a16="http://schemas.microsoft.com/office/drawing/2014/main" id="{10704FB7-EC0E-47EF-A8F2-7AA00BEAA626}"/>
                    </a:ext>
                  </a:extLst>
                </p:cNvPr>
                <p:cNvSpPr/>
                <p:nvPr/>
              </p:nvSpPr>
              <p:spPr>
                <a:xfrm>
                  <a:off x="1254813" y="14604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0</a:t>
                  </a:r>
                </a:p>
              </p:txBody>
            </p:sp>
            <p:sp>
              <p:nvSpPr>
                <p:cNvPr id="41" name="Oval 40">
                  <a:extLst>
                    <a:ext uri="{FF2B5EF4-FFF2-40B4-BE49-F238E27FC236}">
                      <a16:creationId xmlns:a16="http://schemas.microsoft.com/office/drawing/2014/main" id="{2B12ACAA-760D-4231-9791-036DF8BEED3D}"/>
                    </a:ext>
                  </a:extLst>
                </p:cNvPr>
                <p:cNvSpPr/>
                <p:nvPr/>
              </p:nvSpPr>
              <p:spPr>
                <a:xfrm>
                  <a:off x="239502" y="1154523"/>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1</a:t>
                  </a:r>
                </a:p>
              </p:txBody>
            </p:sp>
            <p:sp>
              <p:nvSpPr>
                <p:cNvPr id="42" name="Oval 41">
                  <a:extLst>
                    <a:ext uri="{FF2B5EF4-FFF2-40B4-BE49-F238E27FC236}">
                      <a16:creationId xmlns:a16="http://schemas.microsoft.com/office/drawing/2014/main" id="{FB53517B-B081-435D-86AF-F5639ABC7737}"/>
                    </a:ext>
                  </a:extLst>
                </p:cNvPr>
                <p:cNvSpPr/>
                <p:nvPr/>
              </p:nvSpPr>
              <p:spPr>
                <a:xfrm>
                  <a:off x="5281623" y="15554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4</a:t>
                  </a:r>
                </a:p>
              </p:txBody>
            </p:sp>
            <p:sp>
              <p:nvSpPr>
                <p:cNvPr id="43" name="Oval 42">
                  <a:extLst>
                    <a:ext uri="{FF2B5EF4-FFF2-40B4-BE49-F238E27FC236}">
                      <a16:creationId xmlns:a16="http://schemas.microsoft.com/office/drawing/2014/main" id="{D8A59E0D-6A88-4D55-824F-FFB1B060B900}"/>
                    </a:ext>
                  </a:extLst>
                </p:cNvPr>
                <p:cNvSpPr/>
                <p:nvPr/>
              </p:nvSpPr>
              <p:spPr>
                <a:xfrm>
                  <a:off x="6144092" y="101259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7</a:t>
                  </a:r>
                </a:p>
              </p:txBody>
            </p:sp>
            <p:sp>
              <p:nvSpPr>
                <p:cNvPr id="44" name="Oval 43">
                  <a:extLst>
                    <a:ext uri="{FF2B5EF4-FFF2-40B4-BE49-F238E27FC236}">
                      <a16:creationId xmlns:a16="http://schemas.microsoft.com/office/drawing/2014/main" id="{4E045667-33BB-45DF-A20B-82A54F9A7D7C}"/>
                    </a:ext>
                  </a:extLst>
                </p:cNvPr>
                <p:cNvSpPr/>
                <p:nvPr/>
              </p:nvSpPr>
              <p:spPr>
                <a:xfrm>
                  <a:off x="5254272" y="23088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6</a:t>
                  </a:r>
                </a:p>
              </p:txBody>
            </p:sp>
            <p:sp>
              <p:nvSpPr>
                <p:cNvPr id="45" name="Oval 44">
                  <a:extLst>
                    <a:ext uri="{FF2B5EF4-FFF2-40B4-BE49-F238E27FC236}">
                      <a16:creationId xmlns:a16="http://schemas.microsoft.com/office/drawing/2014/main" id="{4F6C8659-80EE-4509-BF73-1C2761DFF563}"/>
                    </a:ext>
                  </a:extLst>
                </p:cNvPr>
                <p:cNvSpPr/>
                <p:nvPr/>
              </p:nvSpPr>
              <p:spPr>
                <a:xfrm>
                  <a:off x="4409089" y="1012591"/>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5</a:t>
                  </a:r>
                </a:p>
              </p:txBody>
            </p:sp>
          </p:grpSp>
          <p:grpSp>
            <p:nvGrpSpPr>
              <p:cNvPr id="34" name="Group 33">
                <a:extLst>
                  <a:ext uri="{FF2B5EF4-FFF2-40B4-BE49-F238E27FC236}">
                    <a16:creationId xmlns:a16="http://schemas.microsoft.com/office/drawing/2014/main" id="{2A80130F-99B7-4C45-AF37-77B4BB6CFAA5}"/>
                  </a:ext>
                </a:extLst>
              </p:cNvPr>
              <p:cNvGrpSpPr/>
              <p:nvPr/>
            </p:nvGrpSpPr>
            <p:grpSpPr>
              <a:xfrm>
                <a:off x="1539707" y="239888"/>
                <a:ext cx="4004799" cy="786576"/>
                <a:chOff x="1507145" y="239888"/>
                <a:chExt cx="4004799" cy="786576"/>
              </a:xfrm>
            </p:grpSpPr>
            <p:cxnSp>
              <p:nvCxnSpPr>
                <p:cNvPr id="35" name="Straight Connector 34">
                  <a:extLst>
                    <a:ext uri="{FF2B5EF4-FFF2-40B4-BE49-F238E27FC236}">
                      <a16:creationId xmlns:a16="http://schemas.microsoft.com/office/drawing/2014/main" id="{B4F0A282-5841-49B4-B863-C82441130555}"/>
                    </a:ext>
                  </a:extLst>
                </p:cNvPr>
                <p:cNvCxnSpPr>
                  <a:stCxn id="40" idx="3"/>
                  <a:endCxn id="41" idx="7"/>
                </p:cNvCxnSpPr>
                <p:nvPr/>
              </p:nvCxnSpPr>
              <p:spPr>
                <a:xfrm flipH="1">
                  <a:off x="1507145" y="381043"/>
                  <a:ext cx="537563" cy="496788"/>
                </a:xfrm>
                <a:prstGeom prst="line">
                  <a:avLst/>
                </a:prstGeom>
                <a:ln w="28575"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2061282-7F6E-408D-A638-206A0AAE45BE}"/>
                    </a:ext>
                  </a:extLst>
                </p:cNvPr>
                <p:cNvCxnSpPr>
                  <a:endCxn id="42" idx="2"/>
                </p:cNvCxnSpPr>
                <p:nvPr/>
              </p:nvCxnSpPr>
              <p:spPr>
                <a:xfrm flipV="1">
                  <a:off x="2425199" y="239888"/>
                  <a:ext cx="3086745" cy="90203"/>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C7CB89C-588B-4760-AA2A-75BF3D6DCB0C}"/>
                    </a:ext>
                  </a:extLst>
                </p:cNvPr>
                <p:cNvCxnSpPr/>
                <p:nvPr/>
              </p:nvCxnSpPr>
              <p:spPr>
                <a:xfrm flipV="1">
                  <a:off x="1595198" y="946019"/>
                  <a:ext cx="1264469" cy="80445"/>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grpSp>
        <p:cxnSp>
          <p:nvCxnSpPr>
            <p:cNvPr id="30" name="Straight Connector 29">
              <a:extLst>
                <a:ext uri="{FF2B5EF4-FFF2-40B4-BE49-F238E27FC236}">
                  <a16:creationId xmlns:a16="http://schemas.microsoft.com/office/drawing/2014/main" id="{A65C1BA2-B0B8-468E-95B1-ABB502425AEA}"/>
                </a:ext>
              </a:extLst>
            </p:cNvPr>
            <p:cNvCxnSpPr>
              <a:endCxn id="45" idx="2"/>
            </p:cNvCxnSpPr>
            <p:nvPr/>
          </p:nvCxnSpPr>
          <p:spPr>
            <a:xfrm flipV="1">
              <a:off x="4114963" y="914710"/>
              <a:ext cx="1386126" cy="71532"/>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15FC823-8529-41AF-BA32-9AD1F3E3830F}"/>
                </a:ext>
              </a:extLst>
            </p:cNvPr>
            <p:cNvCxnSpPr/>
            <p:nvPr/>
          </p:nvCxnSpPr>
          <p:spPr>
            <a:xfrm>
              <a:off x="5843820" y="1059788"/>
              <a:ext cx="562691" cy="66182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DCD6A61-8A0E-4645-91EC-58F1615DA95B}"/>
                </a:ext>
              </a:extLst>
            </p:cNvPr>
            <p:cNvCxnSpPr>
              <a:stCxn id="42" idx="5"/>
              <a:endCxn id="43" idx="1"/>
            </p:cNvCxnSpPr>
            <p:nvPr/>
          </p:nvCxnSpPr>
          <p:spPr>
            <a:xfrm>
              <a:off x="6679187" y="388520"/>
              <a:ext cx="404471" cy="37755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B26B1BC6-B3CF-4F0B-BE3F-8FF37066396A}"/>
              </a:ext>
            </a:extLst>
          </p:cNvPr>
          <p:cNvGrpSpPr/>
          <p:nvPr/>
        </p:nvGrpSpPr>
        <p:grpSpPr>
          <a:xfrm>
            <a:off x="240916" y="3395038"/>
            <a:ext cx="5468600" cy="2568822"/>
            <a:chOff x="861426" y="250440"/>
            <a:chExt cx="7291466" cy="3425096"/>
          </a:xfrm>
          <a:solidFill>
            <a:srgbClr val="77933C"/>
          </a:solidFill>
        </p:grpSpPr>
        <p:sp>
          <p:nvSpPr>
            <p:cNvPr id="61" name="Oval 60">
              <a:extLst>
                <a:ext uri="{FF2B5EF4-FFF2-40B4-BE49-F238E27FC236}">
                  <a16:creationId xmlns:a16="http://schemas.microsoft.com/office/drawing/2014/main" id="{99FC8CDC-2439-4ED9-AE00-B3C39890CFD3}"/>
                </a:ext>
              </a:extLst>
            </p:cNvPr>
            <p:cNvSpPr/>
            <p:nvPr/>
          </p:nvSpPr>
          <p:spPr>
            <a:xfrm>
              <a:off x="861426" y="3158013"/>
              <a:ext cx="1042215"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0-1</a:t>
              </a:r>
            </a:p>
            <a:p>
              <a:pPr algn="ctr"/>
              <a:endParaRPr lang="en-US" dirty="0"/>
            </a:p>
          </p:txBody>
        </p:sp>
        <p:sp>
          <p:nvSpPr>
            <p:cNvPr id="62" name="Oval 61">
              <a:extLst>
                <a:ext uri="{FF2B5EF4-FFF2-40B4-BE49-F238E27FC236}">
                  <a16:creationId xmlns:a16="http://schemas.microsoft.com/office/drawing/2014/main" id="{0BEA29BB-5F7E-497C-B171-C01B00CC7BE7}"/>
                </a:ext>
              </a:extLst>
            </p:cNvPr>
            <p:cNvSpPr/>
            <p:nvPr/>
          </p:nvSpPr>
          <p:spPr>
            <a:xfrm>
              <a:off x="2211063" y="3105959"/>
              <a:ext cx="961809"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660066"/>
                  </a:solidFill>
                </a:rPr>
                <a:t>2-3</a:t>
              </a:r>
            </a:p>
          </p:txBody>
        </p:sp>
        <p:sp>
          <p:nvSpPr>
            <p:cNvPr id="63" name="Oval 62">
              <a:extLst>
                <a:ext uri="{FF2B5EF4-FFF2-40B4-BE49-F238E27FC236}">
                  <a16:creationId xmlns:a16="http://schemas.microsoft.com/office/drawing/2014/main" id="{047F2ADD-0FA8-451A-9C99-661E4FF6EE79}"/>
                </a:ext>
              </a:extLst>
            </p:cNvPr>
            <p:cNvSpPr/>
            <p:nvPr/>
          </p:nvSpPr>
          <p:spPr>
            <a:xfrm>
              <a:off x="7092668" y="3065559"/>
              <a:ext cx="1060224"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6-7</a:t>
              </a:r>
            </a:p>
          </p:txBody>
        </p:sp>
        <p:sp>
          <p:nvSpPr>
            <p:cNvPr id="64" name="Oval 63">
              <a:extLst>
                <a:ext uri="{FF2B5EF4-FFF2-40B4-BE49-F238E27FC236}">
                  <a16:creationId xmlns:a16="http://schemas.microsoft.com/office/drawing/2014/main" id="{071460B7-6A21-4AD5-B5C1-F2DD81DB9926}"/>
                </a:ext>
              </a:extLst>
            </p:cNvPr>
            <p:cNvSpPr/>
            <p:nvPr/>
          </p:nvSpPr>
          <p:spPr>
            <a:xfrm>
              <a:off x="3581893" y="250440"/>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0-4,3-5</a:t>
              </a:r>
            </a:p>
            <a:p>
              <a:pPr algn="ctr"/>
              <a:r>
                <a:rPr lang="en-US" dirty="0">
                  <a:solidFill>
                    <a:srgbClr val="000000"/>
                  </a:solidFill>
                </a:rPr>
                <a:t>3-6</a:t>
              </a:r>
            </a:p>
            <a:p>
              <a:pPr algn="ctr"/>
              <a:endParaRPr lang="en-US" dirty="0"/>
            </a:p>
          </p:txBody>
        </p:sp>
        <p:cxnSp>
          <p:nvCxnSpPr>
            <p:cNvPr id="65" name="Straight Connector 64">
              <a:extLst>
                <a:ext uri="{FF2B5EF4-FFF2-40B4-BE49-F238E27FC236}">
                  <a16:creationId xmlns:a16="http://schemas.microsoft.com/office/drawing/2014/main" id="{16C776C1-F425-4131-83B0-3D1A19024EA1}"/>
                </a:ext>
              </a:extLst>
            </p:cNvPr>
            <p:cNvCxnSpPr/>
            <p:nvPr/>
          </p:nvCxnSpPr>
          <p:spPr>
            <a:xfrm flipH="1">
              <a:off x="1336034" y="2507311"/>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8F43BEF-D27A-4A83-B0AF-4D4D44AFF3BB}"/>
                </a:ext>
              </a:extLst>
            </p:cNvPr>
            <p:cNvCxnSpPr/>
            <p:nvPr/>
          </p:nvCxnSpPr>
          <p:spPr>
            <a:xfrm>
              <a:off x="2485334" y="2507311"/>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4901B0F-B621-4DAC-9D4A-B9D3619BFEF0}"/>
                </a:ext>
              </a:extLst>
            </p:cNvPr>
            <p:cNvCxnSpPr/>
            <p:nvPr/>
          </p:nvCxnSpPr>
          <p:spPr>
            <a:xfrm flipH="1">
              <a:off x="6268740" y="2484322"/>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6FFEEA-F615-4F65-9615-33D5D2D1FA1A}"/>
                </a:ext>
              </a:extLst>
            </p:cNvPr>
            <p:cNvCxnSpPr/>
            <p:nvPr/>
          </p:nvCxnSpPr>
          <p:spPr>
            <a:xfrm>
              <a:off x="7140970" y="2468042"/>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9378CE2A-8C0D-4E92-B5FB-DC702ACA4699}"/>
                </a:ext>
              </a:extLst>
            </p:cNvPr>
            <p:cNvSpPr/>
            <p:nvPr/>
          </p:nvSpPr>
          <p:spPr>
            <a:xfrm>
              <a:off x="5641853" y="3104701"/>
              <a:ext cx="1074957"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4-5</a:t>
              </a:r>
            </a:p>
          </p:txBody>
        </p:sp>
        <p:sp>
          <p:nvSpPr>
            <p:cNvPr id="70" name="Oval 69">
              <a:extLst>
                <a:ext uri="{FF2B5EF4-FFF2-40B4-BE49-F238E27FC236}">
                  <a16:creationId xmlns:a16="http://schemas.microsoft.com/office/drawing/2014/main" id="{ECE2ECCA-491D-4A7C-86F7-EAB06D470635}"/>
                </a:ext>
              </a:extLst>
            </p:cNvPr>
            <p:cNvSpPr/>
            <p:nvPr/>
          </p:nvSpPr>
          <p:spPr>
            <a:xfrm>
              <a:off x="1345655" y="1566347"/>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1-3</a:t>
              </a:r>
            </a:p>
            <a:p>
              <a:pPr algn="ctr"/>
              <a:r>
                <a:rPr lang="en-US" dirty="0">
                  <a:solidFill>
                    <a:srgbClr val="660066"/>
                  </a:solidFill>
                </a:rPr>
                <a:t>0-2</a:t>
              </a:r>
            </a:p>
          </p:txBody>
        </p:sp>
        <p:sp>
          <p:nvSpPr>
            <p:cNvPr id="71" name="Oval 70">
              <a:extLst>
                <a:ext uri="{FF2B5EF4-FFF2-40B4-BE49-F238E27FC236}">
                  <a16:creationId xmlns:a16="http://schemas.microsoft.com/office/drawing/2014/main" id="{15857D38-BE77-48CB-86F5-52BA0E5704DF}"/>
                </a:ext>
              </a:extLst>
            </p:cNvPr>
            <p:cNvSpPr/>
            <p:nvPr/>
          </p:nvSpPr>
          <p:spPr>
            <a:xfrm>
              <a:off x="5855999" y="1475626"/>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5-6,4-7</a:t>
              </a:r>
            </a:p>
            <a:p>
              <a:pPr algn="ctr"/>
              <a:r>
                <a:rPr lang="en-US" dirty="0">
                  <a:solidFill>
                    <a:srgbClr val="000000"/>
                  </a:solidFill>
                </a:rPr>
                <a:t>4-6, 5-7</a:t>
              </a:r>
            </a:p>
          </p:txBody>
        </p:sp>
        <p:cxnSp>
          <p:nvCxnSpPr>
            <p:cNvPr id="72" name="Straight Connector 71">
              <a:extLst>
                <a:ext uri="{FF2B5EF4-FFF2-40B4-BE49-F238E27FC236}">
                  <a16:creationId xmlns:a16="http://schemas.microsoft.com/office/drawing/2014/main" id="{2448C503-A16D-41C4-937F-C47B7C90B468}"/>
                </a:ext>
              </a:extLst>
            </p:cNvPr>
            <p:cNvCxnSpPr>
              <a:endCxn id="70" idx="7"/>
            </p:cNvCxnSpPr>
            <p:nvPr/>
          </p:nvCxnSpPr>
          <p:spPr>
            <a:xfrm flipH="1">
              <a:off x="2967097" y="1007557"/>
              <a:ext cx="715287" cy="70987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B18437A-1CFD-4491-8C82-84089607DBFB}"/>
                </a:ext>
              </a:extLst>
            </p:cNvPr>
            <p:cNvCxnSpPr>
              <a:stCxn id="64" idx="5"/>
              <a:endCxn id="71" idx="1"/>
            </p:cNvCxnSpPr>
            <p:nvPr/>
          </p:nvCxnSpPr>
          <p:spPr>
            <a:xfrm>
              <a:off x="5203335" y="1131038"/>
              <a:ext cx="930860" cy="495675"/>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grpSp>
      <p:sp>
        <p:nvSpPr>
          <p:cNvPr id="76" name="TextBox 75">
            <a:extLst>
              <a:ext uri="{FF2B5EF4-FFF2-40B4-BE49-F238E27FC236}">
                <a16:creationId xmlns:a16="http://schemas.microsoft.com/office/drawing/2014/main" id="{CD96229B-E56C-4269-A656-602C0F57A866}"/>
              </a:ext>
            </a:extLst>
          </p:cNvPr>
          <p:cNvSpPr txBox="1"/>
          <p:nvPr/>
        </p:nvSpPr>
        <p:spPr>
          <a:xfrm>
            <a:off x="3408330" y="1436363"/>
            <a:ext cx="3147803" cy="2308324"/>
          </a:xfrm>
          <a:prstGeom prst="rect">
            <a:avLst/>
          </a:prstGeom>
          <a:noFill/>
        </p:spPr>
        <p:txBody>
          <a:bodyPr wrap="square" rtlCol="0">
            <a:spAutoFit/>
          </a:bodyPr>
          <a:lstStyle/>
          <a:p>
            <a:r>
              <a:rPr lang="en-US" sz="1800" dirty="0">
                <a:latin typeface="Comic Sans MS" panose="030F0702030302020204" pitchFamily="66" charset="0"/>
                <a:cs typeface="Times New Roman" panose="02020603050405020304" pitchFamily="18" charset="0"/>
              </a:rPr>
              <a:t>Insert (3,2): different components:</a:t>
            </a:r>
            <a:r>
              <a:rPr lang="en-US" sz="1800" dirty="0">
                <a:latin typeface="Comic Sans MS" panose="030F0702030302020204" pitchFamily="66" charset="0"/>
                <a:cs typeface="Times New Roman" panose="02020603050405020304" pitchFamily="18" charset="0"/>
                <a:sym typeface="Wingdings"/>
              </a:rPr>
              <a:t> </a:t>
            </a:r>
            <a:r>
              <a:rPr lang="en-US" sz="1800" dirty="0">
                <a:solidFill>
                  <a:srgbClr val="660066"/>
                </a:solidFill>
                <a:latin typeface="Comic Sans MS" panose="030F0702030302020204" pitchFamily="66" charset="0"/>
                <a:cs typeface="Times New Roman" panose="02020603050405020304" pitchFamily="18" charset="0"/>
                <a:sym typeface="Wingdings"/>
              </a:rPr>
              <a:t>mark as insert</a:t>
            </a:r>
          </a:p>
          <a:p>
            <a:r>
              <a:rPr lang="en-US" sz="1800" dirty="0">
                <a:latin typeface="Comic Sans MS" panose="030F0702030302020204" pitchFamily="66" charset="0"/>
                <a:cs typeface="Times New Roman" panose="02020603050405020304" pitchFamily="18" charset="0"/>
                <a:sym typeface="Wingdings"/>
              </a:rPr>
              <a:t>Insert (3,6): same component: add to the set of other edges</a:t>
            </a:r>
          </a:p>
          <a:p>
            <a:r>
              <a:rPr lang="en-US" sz="1800" dirty="0">
                <a:latin typeface="Comic Sans MS" panose="030F0702030302020204" pitchFamily="66" charset="0"/>
                <a:cs typeface="Times New Roman" panose="02020603050405020304" pitchFamily="18" charset="0"/>
                <a:sym typeface="Wingdings"/>
              </a:rPr>
              <a:t>Insert (0,2):</a:t>
            </a:r>
            <a:r>
              <a:rPr lang="en-US" sz="1800" dirty="0">
                <a:latin typeface="Comic Sans MS" panose="030F0702030302020204" pitchFamily="66" charset="0"/>
                <a:cs typeface="Times New Roman" panose="02020603050405020304" pitchFamily="18" charset="0"/>
              </a:rPr>
              <a:t> different components:</a:t>
            </a:r>
            <a:r>
              <a:rPr lang="en-US" sz="1800" dirty="0">
                <a:latin typeface="Comic Sans MS" panose="030F0702030302020204" pitchFamily="66" charset="0"/>
                <a:cs typeface="Times New Roman" panose="02020603050405020304" pitchFamily="18" charset="0"/>
                <a:sym typeface="Wingdings"/>
              </a:rPr>
              <a:t> </a:t>
            </a:r>
            <a:r>
              <a:rPr lang="en-US" sz="1800" dirty="0">
                <a:solidFill>
                  <a:srgbClr val="660066"/>
                </a:solidFill>
                <a:latin typeface="Comic Sans MS" panose="030F0702030302020204" pitchFamily="66" charset="0"/>
                <a:cs typeface="Times New Roman" panose="02020603050405020304" pitchFamily="18" charset="0"/>
                <a:sym typeface="Wingdings"/>
              </a:rPr>
              <a:t>mark as insert</a:t>
            </a:r>
            <a:endParaRPr lang="en-US" sz="1800" dirty="0">
              <a:solidFill>
                <a:srgbClr val="660066"/>
              </a:solidFill>
              <a:latin typeface="Comic Sans MS" panose="030F0702030302020204" pitchFamily="66" charset="0"/>
              <a:cs typeface="Times New Roman" panose="02020603050405020304" pitchFamily="18" charset="0"/>
            </a:endParaRPr>
          </a:p>
          <a:p>
            <a:endParaRPr lang="en-US" dirty="0">
              <a:latin typeface="Comic Sans MS" panose="030F0702030302020204" pitchFamily="66" charset="0"/>
            </a:endParaRPr>
          </a:p>
        </p:txBody>
      </p:sp>
      <p:grpSp>
        <p:nvGrpSpPr>
          <p:cNvPr id="77" name="Group 76">
            <a:extLst>
              <a:ext uri="{FF2B5EF4-FFF2-40B4-BE49-F238E27FC236}">
                <a16:creationId xmlns:a16="http://schemas.microsoft.com/office/drawing/2014/main" id="{2B41267F-C44E-4857-B78C-16B9CC91B87B}"/>
              </a:ext>
            </a:extLst>
          </p:cNvPr>
          <p:cNvGrpSpPr/>
          <p:nvPr/>
        </p:nvGrpSpPr>
        <p:grpSpPr>
          <a:xfrm>
            <a:off x="76510" y="753174"/>
            <a:ext cx="3778418" cy="1297713"/>
            <a:chOff x="1121389" y="29689"/>
            <a:chExt cx="6467409" cy="2452548"/>
          </a:xfrm>
        </p:grpSpPr>
        <p:grpSp>
          <p:nvGrpSpPr>
            <p:cNvPr id="78" name="Group 77">
              <a:extLst>
                <a:ext uri="{FF2B5EF4-FFF2-40B4-BE49-F238E27FC236}">
                  <a16:creationId xmlns:a16="http://schemas.microsoft.com/office/drawing/2014/main" id="{DC55C7E8-85C7-4E76-8971-791323E9B828}"/>
                </a:ext>
              </a:extLst>
            </p:cNvPr>
            <p:cNvGrpSpPr/>
            <p:nvPr/>
          </p:nvGrpSpPr>
          <p:grpSpPr>
            <a:xfrm>
              <a:off x="1121389" y="29689"/>
              <a:ext cx="6467409" cy="2452548"/>
              <a:chOff x="1120817" y="17684"/>
              <a:chExt cx="6467409" cy="2452548"/>
            </a:xfrm>
          </p:grpSpPr>
          <p:grpSp>
            <p:nvGrpSpPr>
              <p:cNvPr id="82" name="Group 81">
                <a:extLst>
                  <a:ext uri="{FF2B5EF4-FFF2-40B4-BE49-F238E27FC236}">
                    <a16:creationId xmlns:a16="http://schemas.microsoft.com/office/drawing/2014/main" id="{5C8603CC-AFC5-45AF-B059-6171726A41B4}"/>
                  </a:ext>
                </a:extLst>
              </p:cNvPr>
              <p:cNvGrpSpPr/>
              <p:nvPr/>
            </p:nvGrpSpPr>
            <p:grpSpPr>
              <a:xfrm>
                <a:off x="1120817" y="17684"/>
                <a:ext cx="6467409" cy="2452548"/>
                <a:chOff x="239502" y="155540"/>
                <a:chExt cx="6467409" cy="2452548"/>
              </a:xfrm>
            </p:grpSpPr>
            <p:sp>
              <p:nvSpPr>
                <p:cNvPr id="84" name="Rectangle 83">
                  <a:extLst>
                    <a:ext uri="{FF2B5EF4-FFF2-40B4-BE49-F238E27FC236}">
                      <a16:creationId xmlns:a16="http://schemas.microsoft.com/office/drawing/2014/main" id="{B290B0FC-7AAB-4017-A38A-368E7D23217D}"/>
                    </a:ext>
                  </a:extLst>
                </p:cNvPr>
                <p:cNvSpPr/>
                <p:nvPr/>
              </p:nvSpPr>
              <p:spPr>
                <a:xfrm rot="19261305">
                  <a:off x="4574275" y="639913"/>
                  <a:ext cx="1631474" cy="1276095"/>
                </a:xfrm>
                <a:prstGeom prst="rect">
                  <a:avLst/>
                </a:prstGeom>
                <a:no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p>
              </p:txBody>
            </p:sp>
            <p:cxnSp>
              <p:nvCxnSpPr>
                <p:cNvPr id="85" name="Straight Connector 84">
                  <a:extLst>
                    <a:ext uri="{FF2B5EF4-FFF2-40B4-BE49-F238E27FC236}">
                      <a16:creationId xmlns:a16="http://schemas.microsoft.com/office/drawing/2014/main" id="{FCA672AD-F30C-4002-8A40-23C88D1A7652}"/>
                    </a:ext>
                  </a:extLst>
                </p:cNvPr>
                <p:cNvCxnSpPr/>
                <p:nvPr/>
              </p:nvCxnSpPr>
              <p:spPr>
                <a:xfrm rot="831318" flipV="1">
                  <a:off x="4388748" y="983348"/>
                  <a:ext cx="2002528" cy="5339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Oval 85">
                  <a:extLst>
                    <a:ext uri="{FF2B5EF4-FFF2-40B4-BE49-F238E27FC236}">
                      <a16:creationId xmlns:a16="http://schemas.microsoft.com/office/drawing/2014/main" id="{7802FDFF-ABF4-4D53-9F0F-3414ABC46B97}"/>
                    </a:ext>
                  </a:extLst>
                </p:cNvPr>
                <p:cNvSpPr/>
                <p:nvPr/>
              </p:nvSpPr>
              <p:spPr>
                <a:xfrm>
                  <a:off x="1317922" y="1910858"/>
                  <a:ext cx="562820"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2</a:t>
                  </a:r>
                </a:p>
              </p:txBody>
            </p:sp>
            <p:sp>
              <p:nvSpPr>
                <p:cNvPr id="87" name="Oval 86">
                  <a:extLst>
                    <a:ext uri="{FF2B5EF4-FFF2-40B4-BE49-F238E27FC236}">
                      <a16:creationId xmlns:a16="http://schemas.microsoft.com/office/drawing/2014/main" id="{F807D6CE-EBCC-48AD-A01F-F33D9E37D7A3}"/>
                    </a:ext>
                  </a:extLst>
                </p:cNvPr>
                <p:cNvSpPr/>
                <p:nvPr/>
              </p:nvSpPr>
              <p:spPr>
                <a:xfrm>
                  <a:off x="2254440" y="1011002"/>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3</a:t>
                  </a:r>
                </a:p>
              </p:txBody>
            </p:sp>
            <p:sp>
              <p:nvSpPr>
                <p:cNvPr id="88" name="Oval 87">
                  <a:extLst>
                    <a:ext uri="{FF2B5EF4-FFF2-40B4-BE49-F238E27FC236}">
                      <a16:creationId xmlns:a16="http://schemas.microsoft.com/office/drawing/2014/main" id="{3C93E938-5FFC-48B5-BE5C-D93619771FBB}"/>
                    </a:ext>
                  </a:extLst>
                </p:cNvPr>
                <p:cNvSpPr/>
                <p:nvPr/>
              </p:nvSpPr>
              <p:spPr>
                <a:xfrm>
                  <a:off x="1254814" y="270101"/>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0</a:t>
                  </a:r>
                </a:p>
              </p:txBody>
            </p:sp>
            <p:sp>
              <p:nvSpPr>
                <p:cNvPr id="89" name="Oval 88">
                  <a:extLst>
                    <a:ext uri="{FF2B5EF4-FFF2-40B4-BE49-F238E27FC236}">
                      <a16:creationId xmlns:a16="http://schemas.microsoft.com/office/drawing/2014/main" id="{E50F948A-D2BD-4518-BA77-311BDFFAFBF9}"/>
                    </a:ext>
                  </a:extLst>
                </p:cNvPr>
                <p:cNvSpPr/>
                <p:nvPr/>
              </p:nvSpPr>
              <p:spPr>
                <a:xfrm>
                  <a:off x="239502" y="1154523"/>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1</a:t>
                  </a:r>
                </a:p>
              </p:txBody>
            </p:sp>
            <p:cxnSp>
              <p:nvCxnSpPr>
                <p:cNvPr id="90" name="Straight Connector 89">
                  <a:extLst>
                    <a:ext uri="{FF2B5EF4-FFF2-40B4-BE49-F238E27FC236}">
                      <a16:creationId xmlns:a16="http://schemas.microsoft.com/office/drawing/2014/main" id="{F83B6F10-94DC-449B-8CB9-7ADBBC2D4367}"/>
                    </a:ext>
                  </a:extLst>
                </p:cNvPr>
                <p:cNvCxnSpPr>
                  <a:stCxn id="87" idx="6"/>
                </p:cNvCxnSpPr>
                <p:nvPr/>
              </p:nvCxnSpPr>
              <p:spPr>
                <a:xfrm>
                  <a:off x="2817259" y="1277963"/>
                  <a:ext cx="1536694" cy="158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1" name="Oval 90">
                  <a:extLst>
                    <a:ext uri="{FF2B5EF4-FFF2-40B4-BE49-F238E27FC236}">
                      <a16:creationId xmlns:a16="http://schemas.microsoft.com/office/drawing/2014/main" id="{BAFD6A98-FDC8-477A-AE48-038958A27E2D}"/>
                    </a:ext>
                  </a:extLst>
                </p:cNvPr>
                <p:cNvSpPr/>
                <p:nvPr/>
              </p:nvSpPr>
              <p:spPr>
                <a:xfrm>
                  <a:off x="5281623" y="15554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4</a:t>
                  </a:r>
                </a:p>
              </p:txBody>
            </p:sp>
            <p:sp>
              <p:nvSpPr>
                <p:cNvPr id="92" name="Oval 91">
                  <a:extLst>
                    <a:ext uri="{FF2B5EF4-FFF2-40B4-BE49-F238E27FC236}">
                      <a16:creationId xmlns:a16="http://schemas.microsoft.com/office/drawing/2014/main" id="{415EF51D-9C1A-4FF6-855F-38820D306D14}"/>
                    </a:ext>
                  </a:extLst>
                </p:cNvPr>
                <p:cNvSpPr/>
                <p:nvPr/>
              </p:nvSpPr>
              <p:spPr>
                <a:xfrm>
                  <a:off x="6144092"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7</a:t>
                  </a:r>
                </a:p>
              </p:txBody>
            </p:sp>
            <p:sp>
              <p:nvSpPr>
                <p:cNvPr id="93" name="Oval 92">
                  <a:extLst>
                    <a:ext uri="{FF2B5EF4-FFF2-40B4-BE49-F238E27FC236}">
                      <a16:creationId xmlns:a16="http://schemas.microsoft.com/office/drawing/2014/main" id="{C2B09ADD-6109-4AC9-B439-9780FDC50269}"/>
                    </a:ext>
                  </a:extLst>
                </p:cNvPr>
                <p:cNvSpPr/>
                <p:nvPr/>
              </p:nvSpPr>
              <p:spPr>
                <a:xfrm>
                  <a:off x="4718804" y="2074167"/>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6</a:t>
                  </a:r>
                </a:p>
              </p:txBody>
            </p:sp>
            <p:sp>
              <p:nvSpPr>
                <p:cNvPr id="94" name="Oval 93">
                  <a:extLst>
                    <a:ext uri="{FF2B5EF4-FFF2-40B4-BE49-F238E27FC236}">
                      <a16:creationId xmlns:a16="http://schemas.microsoft.com/office/drawing/2014/main" id="{DD8CF9F0-9DD8-4D81-A474-B2444C5FBCF5}"/>
                    </a:ext>
                  </a:extLst>
                </p:cNvPr>
                <p:cNvSpPr/>
                <p:nvPr/>
              </p:nvSpPr>
              <p:spPr>
                <a:xfrm>
                  <a:off x="4072541"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5</a:t>
                  </a:r>
                </a:p>
              </p:txBody>
            </p:sp>
          </p:grpSp>
          <p:cxnSp>
            <p:nvCxnSpPr>
              <p:cNvPr id="83" name="Straight Connector 82">
                <a:extLst>
                  <a:ext uri="{FF2B5EF4-FFF2-40B4-BE49-F238E27FC236}">
                    <a16:creationId xmlns:a16="http://schemas.microsoft.com/office/drawing/2014/main" id="{4C018D1E-F271-496E-ADEA-63FA76D0D895}"/>
                  </a:ext>
                </a:extLst>
              </p:cNvPr>
              <p:cNvCxnSpPr>
                <a:stCxn id="91" idx="4"/>
              </p:cNvCxnSpPr>
              <p:nvPr/>
            </p:nvCxnSpPr>
            <p:spPr>
              <a:xfrm rot="5400000">
                <a:off x="5506893" y="1003532"/>
                <a:ext cx="1389383" cy="48552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9" name="Straight Connector 78">
              <a:extLst>
                <a:ext uri="{FF2B5EF4-FFF2-40B4-BE49-F238E27FC236}">
                  <a16:creationId xmlns:a16="http://schemas.microsoft.com/office/drawing/2014/main" id="{D2CDCB23-8944-45E8-A1A1-AC4AAF355252}"/>
                </a:ext>
              </a:extLst>
            </p:cNvPr>
            <p:cNvCxnSpPr>
              <a:stCxn id="88" idx="6"/>
            </p:cNvCxnSpPr>
            <p:nvPr/>
          </p:nvCxnSpPr>
          <p:spPr>
            <a:xfrm flipV="1">
              <a:off x="2699520" y="389275"/>
              <a:ext cx="3463990" cy="21936"/>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D66A7E7-907E-4354-8825-99654C20C7AF}"/>
                </a:ext>
              </a:extLst>
            </p:cNvPr>
            <p:cNvCxnSpPr>
              <a:stCxn id="88" idx="3"/>
              <a:endCxn id="89" idx="7"/>
            </p:cNvCxnSpPr>
            <p:nvPr/>
          </p:nvCxnSpPr>
          <p:spPr>
            <a:xfrm flipH="1">
              <a:off x="1601785" y="599980"/>
              <a:ext cx="617339" cy="506883"/>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5CF15E8-F948-481F-8253-89499A7F4445}"/>
                </a:ext>
              </a:extLst>
            </p:cNvPr>
            <p:cNvCxnSpPr>
              <a:stCxn id="89" idx="6"/>
              <a:endCxn id="87" idx="2"/>
            </p:cNvCxnSpPr>
            <p:nvPr/>
          </p:nvCxnSpPr>
          <p:spPr>
            <a:xfrm flipV="1">
              <a:off x="1684208" y="1152112"/>
              <a:ext cx="1452119" cy="1435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96" name="TextBox 95">
            <a:extLst>
              <a:ext uri="{FF2B5EF4-FFF2-40B4-BE49-F238E27FC236}">
                <a16:creationId xmlns:a16="http://schemas.microsoft.com/office/drawing/2014/main" id="{BCE84C17-AD3A-4406-85C8-E657984AB4A5}"/>
              </a:ext>
            </a:extLst>
          </p:cNvPr>
          <p:cNvSpPr txBox="1"/>
          <p:nvPr/>
        </p:nvSpPr>
        <p:spPr>
          <a:xfrm>
            <a:off x="7047088" y="2251971"/>
            <a:ext cx="241439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Connected Path</a:t>
            </a:r>
          </a:p>
        </p:txBody>
      </p:sp>
      <p:graphicFrame>
        <p:nvGraphicFramePr>
          <p:cNvPr id="100" name="Chart 99">
            <a:extLst>
              <a:ext uri="{FF2B5EF4-FFF2-40B4-BE49-F238E27FC236}">
                <a16:creationId xmlns:a16="http://schemas.microsoft.com/office/drawing/2014/main" id="{AC0600D1-4C3F-42C9-8AD8-CD3BDC042776}"/>
              </a:ext>
            </a:extLst>
          </p:cNvPr>
          <p:cNvGraphicFramePr>
            <a:graphicFrameLocks/>
          </p:cNvGraphicFramePr>
          <p:nvPr>
            <p:extLst>
              <p:ext uri="{D42A27DB-BD31-4B8C-83A1-F6EECF244321}">
                <p14:modId xmlns:p14="http://schemas.microsoft.com/office/powerpoint/2010/main" val="4083987804"/>
              </p:ext>
            </p:extLst>
          </p:nvPr>
        </p:nvGraphicFramePr>
        <p:xfrm>
          <a:off x="6627484" y="2831477"/>
          <a:ext cx="5323600" cy="3730957"/>
        </p:xfrm>
        <a:graphic>
          <a:graphicData uri="http://schemas.openxmlformats.org/drawingml/2006/chart">
            <c:chart xmlns:c="http://schemas.openxmlformats.org/drawingml/2006/chart" xmlns:r="http://schemas.openxmlformats.org/officeDocument/2006/relationships" r:id="rId2"/>
          </a:graphicData>
        </a:graphic>
      </p:graphicFrame>
      <p:sp>
        <p:nvSpPr>
          <p:cNvPr id="106" name="TextBox 105">
            <a:extLst>
              <a:ext uri="{FF2B5EF4-FFF2-40B4-BE49-F238E27FC236}">
                <a16:creationId xmlns:a16="http://schemas.microsoft.com/office/drawing/2014/main" id="{3E3AF39A-DCA1-4678-B0D4-559195D95452}"/>
              </a:ext>
            </a:extLst>
          </p:cNvPr>
          <p:cNvSpPr txBox="1"/>
          <p:nvPr/>
        </p:nvSpPr>
        <p:spPr>
          <a:xfrm>
            <a:off x="7497670" y="6385027"/>
            <a:ext cx="3500907" cy="307777"/>
          </a:xfrm>
          <a:prstGeom prst="rect">
            <a:avLst/>
          </a:prstGeom>
          <a:noFill/>
        </p:spPr>
        <p:txBody>
          <a:bodyPr wrap="square" rtlCol="0">
            <a:spAutoFit/>
          </a:bodyPr>
          <a:lstStyle/>
          <a:p>
            <a:pPr algn="ctr"/>
            <a:r>
              <a:rPr lang="en-US" sz="1400" dirty="0"/>
              <a:t>Number of Threads</a:t>
            </a:r>
          </a:p>
        </p:txBody>
      </p:sp>
    </p:spTree>
    <p:extLst>
      <p:ext uri="{BB962C8B-B14F-4D97-AF65-F5344CB8AC3E}">
        <p14:creationId xmlns:p14="http://schemas.microsoft.com/office/powerpoint/2010/main" val="217150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7532-1930-451D-80D2-C756199B651A}"/>
              </a:ext>
            </a:extLst>
          </p:cNvPr>
          <p:cNvSpPr>
            <a:spLocks noGrp="1"/>
          </p:cNvSpPr>
          <p:nvPr>
            <p:ph type="title"/>
          </p:nvPr>
        </p:nvSpPr>
        <p:spPr>
          <a:xfrm>
            <a:off x="-35776" y="-51186"/>
            <a:ext cx="10515600" cy="834557"/>
          </a:xfrm>
        </p:spPr>
        <p:txBody>
          <a:bodyPr/>
          <a:lstStyle/>
          <a:p>
            <a:r>
              <a:rPr lang="en-US" dirty="0">
                <a:solidFill>
                  <a:srgbClr val="ED1C24"/>
                </a:solidFill>
                <a:latin typeface="Comic Sans MS" panose="030F0702030302020204" pitchFamily="66" charset="0"/>
              </a:rPr>
              <a:t>Edge Deletion</a:t>
            </a:r>
          </a:p>
        </p:txBody>
      </p:sp>
      <p:sp>
        <p:nvSpPr>
          <p:cNvPr id="4" name="Date Placeholder 3">
            <a:extLst>
              <a:ext uri="{FF2B5EF4-FFF2-40B4-BE49-F238E27FC236}">
                <a16:creationId xmlns:a16="http://schemas.microsoft.com/office/drawing/2014/main" id="{8E7B2A2A-9321-4FEB-85DB-2A2EC0C906CD}"/>
              </a:ext>
            </a:extLst>
          </p:cNvPr>
          <p:cNvSpPr>
            <a:spLocks noGrp="1"/>
          </p:cNvSpPr>
          <p:nvPr>
            <p:ph type="dt" sz="half" idx="10"/>
          </p:nvPr>
        </p:nvSpPr>
        <p:spPr/>
        <p:txBody>
          <a:bodyPr/>
          <a:lstStyle/>
          <a:p>
            <a:fld id="{84D9BAC5-3E9C-4F2D-9FA8-D6C03F55B1FC}" type="datetime1">
              <a:rPr lang="en-US" smtClean="0"/>
              <a:t>11/21/2020</a:t>
            </a:fld>
            <a:endParaRPr lang="en-US" dirty="0"/>
          </a:p>
        </p:txBody>
      </p:sp>
      <p:sp>
        <p:nvSpPr>
          <p:cNvPr id="6" name="Slide Number Placeholder 5">
            <a:extLst>
              <a:ext uri="{FF2B5EF4-FFF2-40B4-BE49-F238E27FC236}">
                <a16:creationId xmlns:a16="http://schemas.microsoft.com/office/drawing/2014/main" id="{3FC04E34-8C7F-45F0-A15A-0EFDBF22CA34}"/>
              </a:ext>
            </a:extLst>
          </p:cNvPr>
          <p:cNvSpPr>
            <a:spLocks noGrp="1"/>
          </p:cNvSpPr>
          <p:nvPr>
            <p:ph type="sldNum" sz="quarter" idx="12"/>
          </p:nvPr>
        </p:nvSpPr>
        <p:spPr/>
        <p:txBody>
          <a:bodyPr/>
          <a:lstStyle/>
          <a:p>
            <a:fld id="{D45BF2F6-C993-483E-8E64-9AEDD62969A1}" type="slidenum">
              <a:rPr lang="en-US" smtClean="0"/>
              <a:pPr/>
              <a:t>8</a:t>
            </a:fld>
            <a:endParaRPr lang="en-US" dirty="0"/>
          </a:p>
        </p:txBody>
      </p:sp>
      <p:grpSp>
        <p:nvGrpSpPr>
          <p:cNvPr id="60" name="Group 59">
            <a:extLst>
              <a:ext uri="{FF2B5EF4-FFF2-40B4-BE49-F238E27FC236}">
                <a16:creationId xmlns:a16="http://schemas.microsoft.com/office/drawing/2014/main" id="{B26B1BC6-B3CF-4F0B-BE3F-8FF37066396A}"/>
              </a:ext>
            </a:extLst>
          </p:cNvPr>
          <p:cNvGrpSpPr/>
          <p:nvPr/>
        </p:nvGrpSpPr>
        <p:grpSpPr>
          <a:xfrm>
            <a:off x="0" y="3384072"/>
            <a:ext cx="5468600" cy="2277452"/>
            <a:chOff x="861426" y="250440"/>
            <a:chExt cx="7291466" cy="3425096"/>
          </a:xfrm>
          <a:solidFill>
            <a:srgbClr val="77933C"/>
          </a:solidFill>
        </p:grpSpPr>
        <p:sp>
          <p:nvSpPr>
            <p:cNvPr id="61" name="Oval 60">
              <a:extLst>
                <a:ext uri="{FF2B5EF4-FFF2-40B4-BE49-F238E27FC236}">
                  <a16:creationId xmlns:a16="http://schemas.microsoft.com/office/drawing/2014/main" id="{99FC8CDC-2439-4ED9-AE00-B3C39890CFD3}"/>
                </a:ext>
              </a:extLst>
            </p:cNvPr>
            <p:cNvSpPr/>
            <p:nvPr/>
          </p:nvSpPr>
          <p:spPr>
            <a:xfrm>
              <a:off x="861426" y="3158013"/>
              <a:ext cx="1042215"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0-1</a:t>
              </a:r>
            </a:p>
            <a:p>
              <a:pPr algn="ctr"/>
              <a:endParaRPr lang="en-US" dirty="0"/>
            </a:p>
          </p:txBody>
        </p:sp>
        <p:sp>
          <p:nvSpPr>
            <p:cNvPr id="62" name="Oval 61">
              <a:extLst>
                <a:ext uri="{FF2B5EF4-FFF2-40B4-BE49-F238E27FC236}">
                  <a16:creationId xmlns:a16="http://schemas.microsoft.com/office/drawing/2014/main" id="{0BEA29BB-5F7E-497C-B171-C01B00CC7BE7}"/>
                </a:ext>
              </a:extLst>
            </p:cNvPr>
            <p:cNvSpPr/>
            <p:nvPr/>
          </p:nvSpPr>
          <p:spPr>
            <a:xfrm>
              <a:off x="2211063" y="3105959"/>
              <a:ext cx="961809"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660066"/>
                  </a:solidFill>
                </a:rPr>
                <a:t>2-3</a:t>
              </a:r>
            </a:p>
          </p:txBody>
        </p:sp>
        <p:sp>
          <p:nvSpPr>
            <p:cNvPr id="63" name="Oval 62">
              <a:extLst>
                <a:ext uri="{FF2B5EF4-FFF2-40B4-BE49-F238E27FC236}">
                  <a16:creationId xmlns:a16="http://schemas.microsoft.com/office/drawing/2014/main" id="{047F2ADD-0FA8-451A-9C99-661E4FF6EE79}"/>
                </a:ext>
              </a:extLst>
            </p:cNvPr>
            <p:cNvSpPr/>
            <p:nvPr/>
          </p:nvSpPr>
          <p:spPr>
            <a:xfrm>
              <a:off x="7092668" y="3065559"/>
              <a:ext cx="1060224"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6-7</a:t>
              </a:r>
            </a:p>
          </p:txBody>
        </p:sp>
        <p:sp>
          <p:nvSpPr>
            <p:cNvPr id="64" name="Oval 63">
              <a:extLst>
                <a:ext uri="{FF2B5EF4-FFF2-40B4-BE49-F238E27FC236}">
                  <a16:creationId xmlns:a16="http://schemas.microsoft.com/office/drawing/2014/main" id="{071460B7-6A21-4AD5-B5C1-F2DD81DB9926}"/>
                </a:ext>
              </a:extLst>
            </p:cNvPr>
            <p:cNvSpPr/>
            <p:nvPr/>
          </p:nvSpPr>
          <p:spPr>
            <a:xfrm>
              <a:off x="3581893" y="250440"/>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0-4,3-5</a:t>
              </a:r>
            </a:p>
            <a:p>
              <a:pPr algn="ctr"/>
              <a:r>
                <a:rPr lang="en-US" dirty="0">
                  <a:solidFill>
                    <a:srgbClr val="000000"/>
                  </a:solidFill>
                </a:rPr>
                <a:t>3-6</a:t>
              </a:r>
            </a:p>
            <a:p>
              <a:pPr algn="ctr"/>
              <a:endParaRPr lang="en-US" dirty="0"/>
            </a:p>
          </p:txBody>
        </p:sp>
        <p:cxnSp>
          <p:nvCxnSpPr>
            <p:cNvPr id="65" name="Straight Connector 64">
              <a:extLst>
                <a:ext uri="{FF2B5EF4-FFF2-40B4-BE49-F238E27FC236}">
                  <a16:creationId xmlns:a16="http://schemas.microsoft.com/office/drawing/2014/main" id="{16C776C1-F425-4131-83B0-3D1A19024EA1}"/>
                </a:ext>
              </a:extLst>
            </p:cNvPr>
            <p:cNvCxnSpPr/>
            <p:nvPr/>
          </p:nvCxnSpPr>
          <p:spPr>
            <a:xfrm flipH="1">
              <a:off x="1336034" y="2507311"/>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8F43BEF-D27A-4A83-B0AF-4D4D44AFF3BB}"/>
                </a:ext>
              </a:extLst>
            </p:cNvPr>
            <p:cNvCxnSpPr/>
            <p:nvPr/>
          </p:nvCxnSpPr>
          <p:spPr>
            <a:xfrm>
              <a:off x="2485334" y="2507311"/>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4901B0F-B621-4DAC-9D4A-B9D3619BFEF0}"/>
                </a:ext>
              </a:extLst>
            </p:cNvPr>
            <p:cNvCxnSpPr/>
            <p:nvPr/>
          </p:nvCxnSpPr>
          <p:spPr>
            <a:xfrm flipH="1">
              <a:off x="6268740" y="2484322"/>
              <a:ext cx="429726"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6FFEEA-F615-4F65-9615-33D5D2D1FA1A}"/>
                </a:ext>
              </a:extLst>
            </p:cNvPr>
            <p:cNvCxnSpPr/>
            <p:nvPr/>
          </p:nvCxnSpPr>
          <p:spPr>
            <a:xfrm>
              <a:off x="7140970" y="2468042"/>
              <a:ext cx="281648" cy="62163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9378CE2A-8C0D-4E92-B5FB-DC702ACA4699}"/>
                </a:ext>
              </a:extLst>
            </p:cNvPr>
            <p:cNvSpPr/>
            <p:nvPr/>
          </p:nvSpPr>
          <p:spPr>
            <a:xfrm>
              <a:off x="5641853" y="3104701"/>
              <a:ext cx="1074957" cy="517523"/>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4-5</a:t>
              </a:r>
            </a:p>
          </p:txBody>
        </p:sp>
        <p:sp>
          <p:nvSpPr>
            <p:cNvPr id="70" name="Oval 69">
              <a:extLst>
                <a:ext uri="{FF2B5EF4-FFF2-40B4-BE49-F238E27FC236}">
                  <a16:creationId xmlns:a16="http://schemas.microsoft.com/office/drawing/2014/main" id="{ECE2ECCA-491D-4A7C-86F7-EAB06D470635}"/>
                </a:ext>
              </a:extLst>
            </p:cNvPr>
            <p:cNvSpPr/>
            <p:nvPr/>
          </p:nvSpPr>
          <p:spPr>
            <a:xfrm>
              <a:off x="1345655" y="1566347"/>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1-3</a:t>
              </a:r>
            </a:p>
            <a:p>
              <a:pPr algn="ctr"/>
              <a:r>
                <a:rPr lang="en-US" dirty="0">
                  <a:solidFill>
                    <a:srgbClr val="660066"/>
                  </a:solidFill>
                </a:rPr>
                <a:t>0-2</a:t>
              </a:r>
            </a:p>
          </p:txBody>
        </p:sp>
        <p:sp>
          <p:nvSpPr>
            <p:cNvPr id="71" name="Oval 70">
              <a:extLst>
                <a:ext uri="{FF2B5EF4-FFF2-40B4-BE49-F238E27FC236}">
                  <a16:creationId xmlns:a16="http://schemas.microsoft.com/office/drawing/2014/main" id="{15857D38-BE77-48CB-86F5-52BA0E5704DF}"/>
                </a:ext>
              </a:extLst>
            </p:cNvPr>
            <p:cNvSpPr/>
            <p:nvPr/>
          </p:nvSpPr>
          <p:spPr>
            <a:xfrm>
              <a:off x="5855999" y="1475626"/>
              <a:ext cx="1899638" cy="1031685"/>
            </a:xfrm>
            <a:prstGeom prst="ellipse">
              <a:avLst/>
            </a:prstGeom>
            <a:solidFill>
              <a:srgbClr val="66A356"/>
            </a:solidFill>
            <a:ln>
              <a:solidFill>
                <a:srgbClr val="77933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5-6,4-7</a:t>
              </a:r>
            </a:p>
            <a:p>
              <a:pPr algn="ctr"/>
              <a:r>
                <a:rPr lang="en-US" dirty="0">
                  <a:solidFill>
                    <a:srgbClr val="000000"/>
                  </a:solidFill>
                </a:rPr>
                <a:t>4-6, 5-7</a:t>
              </a:r>
            </a:p>
          </p:txBody>
        </p:sp>
        <p:cxnSp>
          <p:nvCxnSpPr>
            <p:cNvPr id="72" name="Straight Connector 71">
              <a:extLst>
                <a:ext uri="{FF2B5EF4-FFF2-40B4-BE49-F238E27FC236}">
                  <a16:creationId xmlns:a16="http://schemas.microsoft.com/office/drawing/2014/main" id="{2448C503-A16D-41C4-937F-C47B7C90B468}"/>
                </a:ext>
              </a:extLst>
            </p:cNvPr>
            <p:cNvCxnSpPr>
              <a:endCxn id="70" idx="7"/>
            </p:cNvCxnSpPr>
            <p:nvPr/>
          </p:nvCxnSpPr>
          <p:spPr>
            <a:xfrm flipH="1">
              <a:off x="2967097" y="1007557"/>
              <a:ext cx="715287" cy="709876"/>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B18437A-1CFD-4491-8C82-84089607DBFB}"/>
                </a:ext>
              </a:extLst>
            </p:cNvPr>
            <p:cNvCxnSpPr>
              <a:stCxn id="64" idx="5"/>
              <a:endCxn id="71" idx="1"/>
            </p:cNvCxnSpPr>
            <p:nvPr/>
          </p:nvCxnSpPr>
          <p:spPr>
            <a:xfrm>
              <a:off x="5203335" y="1131038"/>
              <a:ext cx="930860" cy="495675"/>
            </a:xfrm>
            <a:prstGeom prst="line">
              <a:avLst/>
            </a:prstGeom>
            <a:grpFill/>
            <a:ln w="19050" cmpd="sng">
              <a:solidFill>
                <a:srgbClr val="323232"/>
              </a:solidFill>
            </a:ln>
            <a:effectLst/>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DE3A6D6-ED6A-45D8-9FF9-79A8F064F24A}"/>
              </a:ext>
            </a:extLst>
          </p:cNvPr>
          <p:cNvGrpSpPr/>
          <p:nvPr/>
        </p:nvGrpSpPr>
        <p:grpSpPr>
          <a:xfrm>
            <a:off x="76510" y="753174"/>
            <a:ext cx="3778418" cy="1297713"/>
            <a:chOff x="1121389" y="29689"/>
            <a:chExt cx="6467409" cy="2452548"/>
          </a:xfrm>
        </p:grpSpPr>
        <p:grpSp>
          <p:nvGrpSpPr>
            <p:cNvPr id="57" name="Group 56">
              <a:extLst>
                <a:ext uri="{FF2B5EF4-FFF2-40B4-BE49-F238E27FC236}">
                  <a16:creationId xmlns:a16="http://schemas.microsoft.com/office/drawing/2014/main" id="{8F3439F1-AE32-4672-A460-DB7913ACEF16}"/>
                </a:ext>
              </a:extLst>
            </p:cNvPr>
            <p:cNvGrpSpPr/>
            <p:nvPr/>
          </p:nvGrpSpPr>
          <p:grpSpPr>
            <a:xfrm>
              <a:off x="1121389" y="29689"/>
              <a:ext cx="6467409" cy="2452548"/>
              <a:chOff x="1120817" y="17684"/>
              <a:chExt cx="6467409" cy="2452548"/>
            </a:xfrm>
          </p:grpSpPr>
          <p:grpSp>
            <p:nvGrpSpPr>
              <p:cNvPr id="75" name="Group 74">
                <a:extLst>
                  <a:ext uri="{FF2B5EF4-FFF2-40B4-BE49-F238E27FC236}">
                    <a16:creationId xmlns:a16="http://schemas.microsoft.com/office/drawing/2014/main" id="{0E76BB8C-8BC3-4E69-A150-64CE42BC48FD}"/>
                  </a:ext>
                </a:extLst>
              </p:cNvPr>
              <p:cNvGrpSpPr/>
              <p:nvPr/>
            </p:nvGrpSpPr>
            <p:grpSpPr>
              <a:xfrm>
                <a:off x="1120817" y="17684"/>
                <a:ext cx="6467409" cy="2452548"/>
                <a:chOff x="239502" y="155540"/>
                <a:chExt cx="6467409" cy="2452548"/>
              </a:xfrm>
            </p:grpSpPr>
            <p:sp>
              <p:nvSpPr>
                <p:cNvPr id="78" name="Rectangle 77">
                  <a:extLst>
                    <a:ext uri="{FF2B5EF4-FFF2-40B4-BE49-F238E27FC236}">
                      <a16:creationId xmlns:a16="http://schemas.microsoft.com/office/drawing/2014/main" id="{563283EE-CE19-47FD-BE6F-571B506E5DD3}"/>
                    </a:ext>
                  </a:extLst>
                </p:cNvPr>
                <p:cNvSpPr/>
                <p:nvPr/>
              </p:nvSpPr>
              <p:spPr>
                <a:xfrm rot="19261305">
                  <a:off x="4574275" y="639913"/>
                  <a:ext cx="1631474" cy="1276095"/>
                </a:xfrm>
                <a:prstGeom prst="rect">
                  <a:avLst/>
                </a:prstGeom>
                <a:no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p>
              </p:txBody>
            </p:sp>
            <p:cxnSp>
              <p:nvCxnSpPr>
                <p:cNvPr id="79" name="Straight Connector 78">
                  <a:extLst>
                    <a:ext uri="{FF2B5EF4-FFF2-40B4-BE49-F238E27FC236}">
                      <a16:creationId xmlns:a16="http://schemas.microsoft.com/office/drawing/2014/main" id="{CB89C9A3-C36D-4198-BB2D-7E2F3845EDE9}"/>
                    </a:ext>
                  </a:extLst>
                </p:cNvPr>
                <p:cNvCxnSpPr/>
                <p:nvPr/>
              </p:nvCxnSpPr>
              <p:spPr>
                <a:xfrm rot="831318" flipV="1">
                  <a:off x="4388748" y="983348"/>
                  <a:ext cx="2002528" cy="5339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AC55398B-BA0C-41E8-A939-5A8B0F7D5FD5}"/>
                    </a:ext>
                  </a:extLst>
                </p:cNvPr>
                <p:cNvSpPr/>
                <p:nvPr/>
              </p:nvSpPr>
              <p:spPr>
                <a:xfrm>
                  <a:off x="1317922" y="1910858"/>
                  <a:ext cx="562820"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2</a:t>
                  </a:r>
                </a:p>
              </p:txBody>
            </p:sp>
            <p:sp>
              <p:nvSpPr>
                <p:cNvPr id="81" name="Oval 80">
                  <a:extLst>
                    <a:ext uri="{FF2B5EF4-FFF2-40B4-BE49-F238E27FC236}">
                      <a16:creationId xmlns:a16="http://schemas.microsoft.com/office/drawing/2014/main" id="{8647F991-7D46-4CB3-A118-BF3218ECF115}"/>
                    </a:ext>
                  </a:extLst>
                </p:cNvPr>
                <p:cNvSpPr/>
                <p:nvPr/>
              </p:nvSpPr>
              <p:spPr>
                <a:xfrm>
                  <a:off x="2254440" y="1011002"/>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3</a:t>
                  </a:r>
                </a:p>
              </p:txBody>
            </p:sp>
            <p:sp>
              <p:nvSpPr>
                <p:cNvPr id="82" name="Oval 81">
                  <a:extLst>
                    <a:ext uri="{FF2B5EF4-FFF2-40B4-BE49-F238E27FC236}">
                      <a16:creationId xmlns:a16="http://schemas.microsoft.com/office/drawing/2014/main" id="{236F30A5-E38F-406B-BDBA-521DA567929F}"/>
                    </a:ext>
                  </a:extLst>
                </p:cNvPr>
                <p:cNvSpPr/>
                <p:nvPr/>
              </p:nvSpPr>
              <p:spPr>
                <a:xfrm>
                  <a:off x="1254814" y="270101"/>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0</a:t>
                  </a:r>
                </a:p>
              </p:txBody>
            </p:sp>
            <p:sp>
              <p:nvSpPr>
                <p:cNvPr id="83" name="Oval 82">
                  <a:extLst>
                    <a:ext uri="{FF2B5EF4-FFF2-40B4-BE49-F238E27FC236}">
                      <a16:creationId xmlns:a16="http://schemas.microsoft.com/office/drawing/2014/main" id="{AAE8A929-EC28-478E-B032-87C810CB4804}"/>
                    </a:ext>
                  </a:extLst>
                </p:cNvPr>
                <p:cNvSpPr/>
                <p:nvPr/>
              </p:nvSpPr>
              <p:spPr>
                <a:xfrm>
                  <a:off x="239502" y="1154523"/>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1</a:t>
                  </a:r>
                </a:p>
              </p:txBody>
            </p:sp>
            <p:cxnSp>
              <p:nvCxnSpPr>
                <p:cNvPr id="84" name="Straight Connector 83">
                  <a:extLst>
                    <a:ext uri="{FF2B5EF4-FFF2-40B4-BE49-F238E27FC236}">
                      <a16:creationId xmlns:a16="http://schemas.microsoft.com/office/drawing/2014/main" id="{C8E65C82-D3F0-4110-8729-167CD6808E79}"/>
                    </a:ext>
                  </a:extLst>
                </p:cNvPr>
                <p:cNvCxnSpPr>
                  <a:stCxn id="81" idx="6"/>
                </p:cNvCxnSpPr>
                <p:nvPr/>
              </p:nvCxnSpPr>
              <p:spPr>
                <a:xfrm>
                  <a:off x="2817259" y="1277963"/>
                  <a:ext cx="1536694" cy="158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020530CE-39FC-4E32-844C-24D06509B495}"/>
                    </a:ext>
                  </a:extLst>
                </p:cNvPr>
                <p:cNvSpPr/>
                <p:nvPr/>
              </p:nvSpPr>
              <p:spPr>
                <a:xfrm>
                  <a:off x="5281623" y="15554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4</a:t>
                  </a:r>
                </a:p>
              </p:txBody>
            </p:sp>
            <p:sp>
              <p:nvSpPr>
                <p:cNvPr id="86" name="Oval 85">
                  <a:extLst>
                    <a:ext uri="{FF2B5EF4-FFF2-40B4-BE49-F238E27FC236}">
                      <a16:creationId xmlns:a16="http://schemas.microsoft.com/office/drawing/2014/main" id="{10A0D9EE-0991-4835-9103-BDFDEF08F360}"/>
                    </a:ext>
                  </a:extLst>
                </p:cNvPr>
                <p:cNvSpPr/>
                <p:nvPr/>
              </p:nvSpPr>
              <p:spPr>
                <a:xfrm>
                  <a:off x="6144092"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7</a:t>
                  </a:r>
                </a:p>
              </p:txBody>
            </p:sp>
            <p:sp>
              <p:nvSpPr>
                <p:cNvPr id="87" name="Oval 86">
                  <a:extLst>
                    <a:ext uri="{FF2B5EF4-FFF2-40B4-BE49-F238E27FC236}">
                      <a16:creationId xmlns:a16="http://schemas.microsoft.com/office/drawing/2014/main" id="{65EE8B32-D184-40C5-B407-77153AB3439F}"/>
                    </a:ext>
                  </a:extLst>
                </p:cNvPr>
                <p:cNvSpPr/>
                <p:nvPr/>
              </p:nvSpPr>
              <p:spPr>
                <a:xfrm>
                  <a:off x="4718804" y="2074167"/>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6</a:t>
                  </a:r>
                </a:p>
              </p:txBody>
            </p:sp>
            <p:sp>
              <p:nvSpPr>
                <p:cNvPr id="88" name="Oval 87">
                  <a:extLst>
                    <a:ext uri="{FF2B5EF4-FFF2-40B4-BE49-F238E27FC236}">
                      <a16:creationId xmlns:a16="http://schemas.microsoft.com/office/drawing/2014/main" id="{2C98E14E-0154-43BC-9B62-FCECF1F2EB04}"/>
                    </a:ext>
                  </a:extLst>
                </p:cNvPr>
                <p:cNvSpPr/>
                <p:nvPr/>
              </p:nvSpPr>
              <p:spPr>
                <a:xfrm>
                  <a:off x="4072541" y="1012590"/>
                  <a:ext cx="562819" cy="533921"/>
                </a:xfrm>
                <a:prstGeom prst="ellipse">
                  <a:avLst/>
                </a:prstGeom>
                <a:solidFill>
                  <a:srgbClr val="800000"/>
                </a:solidFill>
                <a:ln w="28575"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5</a:t>
                  </a:r>
                </a:p>
              </p:txBody>
            </p:sp>
          </p:grpSp>
          <p:cxnSp>
            <p:nvCxnSpPr>
              <p:cNvPr id="77" name="Straight Connector 76">
                <a:extLst>
                  <a:ext uri="{FF2B5EF4-FFF2-40B4-BE49-F238E27FC236}">
                    <a16:creationId xmlns:a16="http://schemas.microsoft.com/office/drawing/2014/main" id="{532F50D1-DB83-4A04-84B2-393992EED1E9}"/>
                  </a:ext>
                </a:extLst>
              </p:cNvPr>
              <p:cNvCxnSpPr>
                <a:stCxn id="85" idx="4"/>
              </p:cNvCxnSpPr>
              <p:nvPr/>
            </p:nvCxnSpPr>
            <p:spPr>
              <a:xfrm rot="5400000">
                <a:off x="5506893" y="1003532"/>
                <a:ext cx="1389383" cy="485528"/>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A435BEF8-8F16-4A3A-90B4-53C76C5EB74D}"/>
                </a:ext>
              </a:extLst>
            </p:cNvPr>
            <p:cNvCxnSpPr>
              <a:stCxn id="82" idx="6"/>
            </p:cNvCxnSpPr>
            <p:nvPr/>
          </p:nvCxnSpPr>
          <p:spPr>
            <a:xfrm flipV="1">
              <a:off x="2699520" y="389275"/>
              <a:ext cx="3463990" cy="21936"/>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20945E5-2754-4F0B-934B-28C494109964}"/>
                </a:ext>
              </a:extLst>
            </p:cNvPr>
            <p:cNvCxnSpPr>
              <a:stCxn id="82" idx="3"/>
              <a:endCxn id="83" idx="7"/>
            </p:cNvCxnSpPr>
            <p:nvPr/>
          </p:nvCxnSpPr>
          <p:spPr>
            <a:xfrm flipH="1">
              <a:off x="1601785" y="599980"/>
              <a:ext cx="617339" cy="506883"/>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B02F0B89-3D7C-4A88-9878-B5782F6D03E1}"/>
                </a:ext>
              </a:extLst>
            </p:cNvPr>
            <p:cNvCxnSpPr>
              <a:stCxn id="83" idx="6"/>
              <a:endCxn id="81" idx="2"/>
            </p:cNvCxnSpPr>
            <p:nvPr/>
          </p:nvCxnSpPr>
          <p:spPr>
            <a:xfrm flipV="1">
              <a:off x="1684208" y="1152112"/>
              <a:ext cx="1452119" cy="143521"/>
            </a:xfrm>
            <a:prstGeom prst="line">
              <a:avLst/>
            </a:prstGeom>
            <a:ln w="28575" cmpd="sng">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9" name="Straight Connector 88">
            <a:extLst>
              <a:ext uri="{FF2B5EF4-FFF2-40B4-BE49-F238E27FC236}">
                <a16:creationId xmlns:a16="http://schemas.microsoft.com/office/drawing/2014/main" id="{F1FF30CB-09DB-424D-9786-F60E771F9431}"/>
              </a:ext>
            </a:extLst>
          </p:cNvPr>
          <p:cNvCxnSpPr/>
          <p:nvPr/>
        </p:nvCxnSpPr>
        <p:spPr>
          <a:xfrm>
            <a:off x="1582499" y="1347080"/>
            <a:ext cx="1110928" cy="562551"/>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0" name="Straight Connector 89">
            <a:extLst>
              <a:ext uri="{FF2B5EF4-FFF2-40B4-BE49-F238E27FC236}">
                <a16:creationId xmlns:a16="http://schemas.microsoft.com/office/drawing/2014/main" id="{10B1F7D7-CCDB-48F2-956C-A50331D865A8}"/>
              </a:ext>
            </a:extLst>
          </p:cNvPr>
          <p:cNvCxnSpPr/>
          <p:nvPr/>
        </p:nvCxnSpPr>
        <p:spPr>
          <a:xfrm flipH="1" flipV="1">
            <a:off x="834087" y="1096304"/>
            <a:ext cx="36869" cy="58565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1" name="Straight Connector 90">
            <a:extLst>
              <a:ext uri="{FF2B5EF4-FFF2-40B4-BE49-F238E27FC236}">
                <a16:creationId xmlns:a16="http://schemas.microsoft.com/office/drawing/2014/main" id="{5BCA982B-84EE-4377-BDBD-A452636BBC31}"/>
              </a:ext>
            </a:extLst>
          </p:cNvPr>
          <p:cNvCxnSpPr/>
          <p:nvPr/>
        </p:nvCxnSpPr>
        <p:spPr>
          <a:xfrm flipV="1">
            <a:off x="870956" y="1347080"/>
            <a:ext cx="382730" cy="334883"/>
          </a:xfrm>
          <a:prstGeom prst="line">
            <a:avLst/>
          </a:prstGeom>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C94CEBC-B6BF-4DB7-8DF1-6E79283651C9}"/>
              </a:ext>
            </a:extLst>
          </p:cNvPr>
          <p:cNvSpPr txBox="1"/>
          <p:nvPr/>
        </p:nvSpPr>
        <p:spPr>
          <a:xfrm>
            <a:off x="49056" y="2449274"/>
            <a:ext cx="3031028" cy="1077218"/>
          </a:xfrm>
          <a:prstGeom prst="rect">
            <a:avLst/>
          </a:prstGeom>
          <a:noFill/>
        </p:spPr>
        <p:txBody>
          <a:bodyPr wrap="square" rtlCol="0">
            <a:spAutoFit/>
          </a:bodyPr>
          <a:lstStyle/>
          <a:p>
            <a:r>
              <a:rPr lang="en-US" sz="1600" dirty="0">
                <a:latin typeface="Comic Sans MS" panose="030F0702030302020204" pitchFamily="66" charset="0"/>
                <a:cs typeface="Times New Roman" panose="02020603050405020304" pitchFamily="18" charset="0"/>
              </a:rPr>
              <a:t>Delete (3,5): Key Edge :</a:t>
            </a:r>
            <a:r>
              <a:rPr lang="en-US" sz="1600" dirty="0">
                <a:latin typeface="Comic Sans MS" panose="030F0702030302020204" pitchFamily="66" charset="0"/>
                <a:cs typeface="Times New Roman" panose="02020603050405020304" pitchFamily="18" charset="0"/>
                <a:sym typeface="Wingdings"/>
              </a:rPr>
              <a:t> </a:t>
            </a:r>
            <a:r>
              <a:rPr lang="en-US" sz="1600" dirty="0">
                <a:solidFill>
                  <a:srgbClr val="0000FF"/>
                </a:solidFill>
                <a:latin typeface="Comic Sans MS" panose="030F0702030302020204" pitchFamily="66" charset="0"/>
                <a:cs typeface="Times New Roman" panose="02020603050405020304" pitchFamily="18" charset="0"/>
                <a:sym typeface="Wingdings"/>
              </a:rPr>
              <a:t>mark as delete</a:t>
            </a:r>
          </a:p>
          <a:p>
            <a:r>
              <a:rPr lang="en-US" sz="1600" dirty="0">
                <a:latin typeface="Comic Sans MS" panose="030F0702030302020204" pitchFamily="66" charset="0"/>
                <a:cs typeface="Times New Roman" panose="02020603050405020304" pitchFamily="18" charset="0"/>
                <a:sym typeface="Wingdings"/>
              </a:rPr>
              <a:t>Delete (4,6): Other edge: delete it</a:t>
            </a:r>
          </a:p>
        </p:txBody>
      </p:sp>
      <p:grpSp>
        <p:nvGrpSpPr>
          <p:cNvPr id="93" name="Group 92">
            <a:extLst>
              <a:ext uri="{FF2B5EF4-FFF2-40B4-BE49-F238E27FC236}">
                <a16:creationId xmlns:a16="http://schemas.microsoft.com/office/drawing/2014/main" id="{9BA9F825-380B-4393-A2B2-7E6B1B24BD67}"/>
              </a:ext>
            </a:extLst>
          </p:cNvPr>
          <p:cNvGrpSpPr/>
          <p:nvPr/>
        </p:nvGrpSpPr>
        <p:grpSpPr>
          <a:xfrm>
            <a:off x="5738349" y="704360"/>
            <a:ext cx="3642620" cy="1423930"/>
            <a:chOff x="1870316" y="22212"/>
            <a:chExt cx="5631659" cy="2123354"/>
          </a:xfrm>
        </p:grpSpPr>
        <p:grpSp>
          <p:nvGrpSpPr>
            <p:cNvPr id="94" name="Group 93">
              <a:extLst>
                <a:ext uri="{FF2B5EF4-FFF2-40B4-BE49-F238E27FC236}">
                  <a16:creationId xmlns:a16="http://schemas.microsoft.com/office/drawing/2014/main" id="{109D26FA-B7A4-487A-958D-0146E3C96582}"/>
                </a:ext>
              </a:extLst>
            </p:cNvPr>
            <p:cNvGrpSpPr/>
            <p:nvPr/>
          </p:nvGrpSpPr>
          <p:grpSpPr>
            <a:xfrm>
              <a:off x="1870316" y="22212"/>
              <a:ext cx="5631659" cy="2123354"/>
              <a:chOff x="1121390" y="22212"/>
              <a:chExt cx="5631659" cy="2123354"/>
            </a:xfrm>
          </p:grpSpPr>
          <p:grpSp>
            <p:nvGrpSpPr>
              <p:cNvPr id="97" name="Group 96">
                <a:extLst>
                  <a:ext uri="{FF2B5EF4-FFF2-40B4-BE49-F238E27FC236}">
                    <a16:creationId xmlns:a16="http://schemas.microsoft.com/office/drawing/2014/main" id="{47A94D22-3704-4106-84EA-C20A7C5243C9}"/>
                  </a:ext>
                </a:extLst>
              </p:cNvPr>
              <p:cNvGrpSpPr/>
              <p:nvPr/>
            </p:nvGrpSpPr>
            <p:grpSpPr>
              <a:xfrm>
                <a:off x="1121390" y="22212"/>
                <a:ext cx="5631659" cy="2123354"/>
                <a:chOff x="239502" y="146044"/>
                <a:chExt cx="6467409" cy="2696744"/>
              </a:xfrm>
              <a:effectLst/>
            </p:grpSpPr>
            <p:sp>
              <p:nvSpPr>
                <p:cNvPr id="102" name="Oval 101">
                  <a:extLst>
                    <a:ext uri="{FF2B5EF4-FFF2-40B4-BE49-F238E27FC236}">
                      <a16:creationId xmlns:a16="http://schemas.microsoft.com/office/drawing/2014/main" id="{0D893028-D989-44A3-AF82-6C163AA47AAB}"/>
                    </a:ext>
                  </a:extLst>
                </p:cNvPr>
                <p:cNvSpPr/>
                <p:nvPr/>
              </p:nvSpPr>
              <p:spPr>
                <a:xfrm>
                  <a:off x="1341486" y="18645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2</a:t>
                  </a:r>
                </a:p>
              </p:txBody>
            </p:sp>
            <p:sp>
              <p:nvSpPr>
                <p:cNvPr id="103" name="Oval 102">
                  <a:extLst>
                    <a:ext uri="{FF2B5EF4-FFF2-40B4-BE49-F238E27FC236}">
                      <a16:creationId xmlns:a16="http://schemas.microsoft.com/office/drawing/2014/main" id="{D19B98F3-7892-40BC-B95D-CB09424AF16D}"/>
                    </a:ext>
                  </a:extLst>
                </p:cNvPr>
                <p:cNvSpPr/>
                <p:nvPr/>
              </p:nvSpPr>
              <p:spPr>
                <a:xfrm>
                  <a:off x="2254440" y="105235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3</a:t>
                  </a:r>
                </a:p>
              </p:txBody>
            </p:sp>
            <p:sp>
              <p:nvSpPr>
                <p:cNvPr id="104" name="Oval 103">
                  <a:extLst>
                    <a:ext uri="{FF2B5EF4-FFF2-40B4-BE49-F238E27FC236}">
                      <a16:creationId xmlns:a16="http://schemas.microsoft.com/office/drawing/2014/main" id="{836B4FB3-E117-41DE-A9CB-4B8AC1A61683}"/>
                    </a:ext>
                  </a:extLst>
                </p:cNvPr>
                <p:cNvSpPr/>
                <p:nvPr/>
              </p:nvSpPr>
              <p:spPr>
                <a:xfrm>
                  <a:off x="1254813" y="146044"/>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0</a:t>
                  </a:r>
                </a:p>
              </p:txBody>
            </p:sp>
            <p:sp>
              <p:nvSpPr>
                <p:cNvPr id="105" name="Oval 104">
                  <a:extLst>
                    <a:ext uri="{FF2B5EF4-FFF2-40B4-BE49-F238E27FC236}">
                      <a16:creationId xmlns:a16="http://schemas.microsoft.com/office/drawing/2014/main" id="{722AED09-338D-41FC-ABC3-DF67C50044A0}"/>
                    </a:ext>
                  </a:extLst>
                </p:cNvPr>
                <p:cNvSpPr/>
                <p:nvPr/>
              </p:nvSpPr>
              <p:spPr>
                <a:xfrm>
                  <a:off x="239502" y="1154523"/>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1</a:t>
                  </a:r>
                </a:p>
              </p:txBody>
            </p:sp>
            <p:sp>
              <p:nvSpPr>
                <p:cNvPr id="106" name="Oval 105">
                  <a:extLst>
                    <a:ext uri="{FF2B5EF4-FFF2-40B4-BE49-F238E27FC236}">
                      <a16:creationId xmlns:a16="http://schemas.microsoft.com/office/drawing/2014/main" id="{5213ABD2-DDF3-485A-8D27-50F115308200}"/>
                    </a:ext>
                  </a:extLst>
                </p:cNvPr>
                <p:cNvSpPr/>
                <p:nvPr/>
              </p:nvSpPr>
              <p:spPr>
                <a:xfrm>
                  <a:off x="5281623" y="15554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4</a:t>
                  </a:r>
                </a:p>
              </p:txBody>
            </p:sp>
            <p:sp>
              <p:nvSpPr>
                <p:cNvPr id="107" name="Oval 106">
                  <a:extLst>
                    <a:ext uri="{FF2B5EF4-FFF2-40B4-BE49-F238E27FC236}">
                      <a16:creationId xmlns:a16="http://schemas.microsoft.com/office/drawing/2014/main" id="{CD336267-3902-4A65-B0F1-50C6FA8E8049}"/>
                    </a:ext>
                  </a:extLst>
                </p:cNvPr>
                <p:cNvSpPr/>
                <p:nvPr/>
              </p:nvSpPr>
              <p:spPr>
                <a:xfrm>
                  <a:off x="6144092" y="1012590"/>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7</a:t>
                  </a:r>
                </a:p>
              </p:txBody>
            </p:sp>
            <p:sp>
              <p:nvSpPr>
                <p:cNvPr id="108" name="Oval 107">
                  <a:extLst>
                    <a:ext uri="{FF2B5EF4-FFF2-40B4-BE49-F238E27FC236}">
                      <a16:creationId xmlns:a16="http://schemas.microsoft.com/office/drawing/2014/main" id="{8DC3877B-EA64-46F7-BDF4-3B2564721440}"/>
                    </a:ext>
                  </a:extLst>
                </p:cNvPr>
                <p:cNvSpPr/>
                <p:nvPr/>
              </p:nvSpPr>
              <p:spPr>
                <a:xfrm>
                  <a:off x="5254272" y="2308867"/>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6</a:t>
                  </a:r>
                </a:p>
              </p:txBody>
            </p:sp>
            <p:sp>
              <p:nvSpPr>
                <p:cNvPr id="109" name="Oval 108">
                  <a:extLst>
                    <a:ext uri="{FF2B5EF4-FFF2-40B4-BE49-F238E27FC236}">
                      <a16:creationId xmlns:a16="http://schemas.microsoft.com/office/drawing/2014/main" id="{09254452-E1E5-445C-96AF-D19F4E28AA8E}"/>
                    </a:ext>
                  </a:extLst>
                </p:cNvPr>
                <p:cNvSpPr/>
                <p:nvPr/>
              </p:nvSpPr>
              <p:spPr>
                <a:xfrm>
                  <a:off x="4409089" y="1012591"/>
                  <a:ext cx="562819" cy="533921"/>
                </a:xfrm>
                <a:prstGeom prst="ellipse">
                  <a:avLst/>
                </a:prstGeom>
                <a:solidFill>
                  <a:srgbClr val="800000"/>
                </a:solidFill>
                <a:ln w="28575" cmpd="sng">
                  <a:solidFill>
                    <a:srgbClr val="63252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t>5</a:t>
                  </a:r>
                </a:p>
              </p:txBody>
            </p:sp>
          </p:grpSp>
          <p:grpSp>
            <p:nvGrpSpPr>
              <p:cNvPr id="98" name="Group 97">
                <a:extLst>
                  <a:ext uri="{FF2B5EF4-FFF2-40B4-BE49-F238E27FC236}">
                    <a16:creationId xmlns:a16="http://schemas.microsoft.com/office/drawing/2014/main" id="{AE9B6B8B-4482-48D4-B4CD-D78C0816A382}"/>
                  </a:ext>
                </a:extLst>
              </p:cNvPr>
              <p:cNvGrpSpPr/>
              <p:nvPr/>
            </p:nvGrpSpPr>
            <p:grpSpPr>
              <a:xfrm>
                <a:off x="1539707" y="239888"/>
                <a:ext cx="4004799" cy="786576"/>
                <a:chOff x="1507145" y="239888"/>
                <a:chExt cx="4004799" cy="786576"/>
              </a:xfrm>
            </p:grpSpPr>
            <p:cxnSp>
              <p:nvCxnSpPr>
                <p:cNvPr id="99" name="Straight Connector 98">
                  <a:extLst>
                    <a:ext uri="{FF2B5EF4-FFF2-40B4-BE49-F238E27FC236}">
                      <a16:creationId xmlns:a16="http://schemas.microsoft.com/office/drawing/2014/main" id="{F1E42D90-4744-4787-B39A-8CCE59347543}"/>
                    </a:ext>
                  </a:extLst>
                </p:cNvPr>
                <p:cNvCxnSpPr>
                  <a:stCxn id="104" idx="3"/>
                  <a:endCxn id="105" idx="7"/>
                </p:cNvCxnSpPr>
                <p:nvPr/>
              </p:nvCxnSpPr>
              <p:spPr>
                <a:xfrm flipH="1">
                  <a:off x="1507145" y="381043"/>
                  <a:ext cx="537563" cy="496788"/>
                </a:xfrm>
                <a:prstGeom prst="line">
                  <a:avLst/>
                </a:prstGeom>
                <a:ln w="28575"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ECC4C66-0675-4191-B303-B1B33B05936B}"/>
                    </a:ext>
                  </a:extLst>
                </p:cNvPr>
                <p:cNvCxnSpPr>
                  <a:endCxn id="106" idx="2"/>
                </p:cNvCxnSpPr>
                <p:nvPr/>
              </p:nvCxnSpPr>
              <p:spPr>
                <a:xfrm flipV="1">
                  <a:off x="2425199" y="239888"/>
                  <a:ext cx="3086745" cy="90203"/>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C7D652F-6CA3-46F3-9CFB-126A1AD2BD35}"/>
                    </a:ext>
                  </a:extLst>
                </p:cNvPr>
                <p:cNvCxnSpPr/>
                <p:nvPr/>
              </p:nvCxnSpPr>
              <p:spPr>
                <a:xfrm flipV="1">
                  <a:off x="1595198" y="946019"/>
                  <a:ext cx="1264469" cy="80445"/>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grpSp>
        <p:cxnSp>
          <p:nvCxnSpPr>
            <p:cNvPr id="95" name="Straight Connector 94">
              <a:extLst>
                <a:ext uri="{FF2B5EF4-FFF2-40B4-BE49-F238E27FC236}">
                  <a16:creationId xmlns:a16="http://schemas.microsoft.com/office/drawing/2014/main" id="{D74C0AF3-99B7-464A-9461-0EBE76EB98BA}"/>
                </a:ext>
              </a:extLst>
            </p:cNvPr>
            <p:cNvCxnSpPr/>
            <p:nvPr/>
          </p:nvCxnSpPr>
          <p:spPr>
            <a:xfrm>
              <a:off x="5843820" y="1059788"/>
              <a:ext cx="562691" cy="66182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CFE4096-6977-4FBE-9273-249533571D85}"/>
                </a:ext>
              </a:extLst>
            </p:cNvPr>
            <p:cNvCxnSpPr>
              <a:stCxn id="106" idx="5"/>
              <a:endCxn id="107" idx="1"/>
            </p:cNvCxnSpPr>
            <p:nvPr/>
          </p:nvCxnSpPr>
          <p:spPr>
            <a:xfrm>
              <a:off x="6679187" y="388520"/>
              <a:ext cx="404471" cy="377557"/>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grpSp>
      <p:cxnSp>
        <p:nvCxnSpPr>
          <p:cNvPr id="112" name="Straight Connector 111">
            <a:extLst>
              <a:ext uri="{FF2B5EF4-FFF2-40B4-BE49-F238E27FC236}">
                <a16:creationId xmlns:a16="http://schemas.microsoft.com/office/drawing/2014/main" id="{12989990-1FA6-4294-A501-5CB195CF8674}"/>
              </a:ext>
            </a:extLst>
          </p:cNvPr>
          <p:cNvCxnSpPr/>
          <p:nvPr/>
        </p:nvCxnSpPr>
        <p:spPr>
          <a:xfrm flipH="1" flipV="1">
            <a:off x="6468697" y="978618"/>
            <a:ext cx="36869" cy="585659"/>
          </a:xfrm>
          <a:prstGeom prst="line">
            <a:avLst/>
          </a:prstGeom>
          <a:ln>
            <a:prstDash val="dot"/>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0BA4F74-772F-4F19-860E-356C91645035}"/>
              </a:ext>
            </a:extLst>
          </p:cNvPr>
          <p:cNvCxnSpPr/>
          <p:nvPr/>
        </p:nvCxnSpPr>
        <p:spPr>
          <a:xfrm flipV="1">
            <a:off x="6675669" y="1363901"/>
            <a:ext cx="382730" cy="334883"/>
          </a:xfrm>
          <a:prstGeom prst="line">
            <a:avLst/>
          </a:prstGeom>
          <a:ln>
            <a:prstDash val="dot"/>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963C977-FC29-4E47-BC43-84FFBB6A4FD2}"/>
              </a:ext>
            </a:extLst>
          </p:cNvPr>
          <p:cNvSpPr txBox="1"/>
          <p:nvPr/>
        </p:nvSpPr>
        <p:spPr>
          <a:xfrm>
            <a:off x="6393800" y="2072577"/>
            <a:ext cx="2414398" cy="338554"/>
          </a:xfrm>
          <a:prstGeom prst="rect">
            <a:avLst/>
          </a:prstGeom>
          <a:noFill/>
        </p:spPr>
        <p:txBody>
          <a:bodyPr wrap="square" rtlCol="0">
            <a:spAutoFit/>
          </a:bodyPr>
          <a:lstStyle/>
          <a:p>
            <a:r>
              <a:rPr lang="en-US" sz="1600" dirty="0">
                <a:latin typeface="Comic Sans MS" panose="030F0702030302020204" pitchFamily="66" charset="0"/>
                <a:cs typeface="Times New Roman" panose="02020603050405020304" pitchFamily="18" charset="0"/>
              </a:rPr>
              <a:t>Connected Path</a:t>
            </a:r>
          </a:p>
        </p:txBody>
      </p:sp>
      <p:sp>
        <p:nvSpPr>
          <p:cNvPr id="7" name="TextBox 6">
            <a:extLst>
              <a:ext uri="{FF2B5EF4-FFF2-40B4-BE49-F238E27FC236}">
                <a16:creationId xmlns:a16="http://schemas.microsoft.com/office/drawing/2014/main" id="{B3B79FB2-3BCF-458B-A265-E1C0F3E35C51}"/>
              </a:ext>
            </a:extLst>
          </p:cNvPr>
          <p:cNvSpPr txBox="1"/>
          <p:nvPr/>
        </p:nvSpPr>
        <p:spPr>
          <a:xfrm>
            <a:off x="128439" y="2110720"/>
            <a:ext cx="2414398" cy="338554"/>
          </a:xfrm>
          <a:prstGeom prst="rect">
            <a:avLst/>
          </a:prstGeom>
          <a:noFill/>
        </p:spPr>
        <p:txBody>
          <a:bodyPr wrap="square" rtlCol="0">
            <a:spAutoFit/>
          </a:bodyPr>
          <a:lstStyle/>
          <a:p>
            <a:r>
              <a:rPr lang="en-US" sz="1600" dirty="0">
                <a:latin typeface="Comic Sans MS" panose="030F0702030302020204" pitchFamily="66" charset="0"/>
                <a:cs typeface="Times New Roman" panose="02020603050405020304" pitchFamily="18" charset="0"/>
              </a:rPr>
              <a:t>Original Network</a:t>
            </a:r>
          </a:p>
        </p:txBody>
      </p:sp>
      <p:sp>
        <p:nvSpPr>
          <p:cNvPr id="8" name="TextBox 7">
            <a:extLst>
              <a:ext uri="{FF2B5EF4-FFF2-40B4-BE49-F238E27FC236}">
                <a16:creationId xmlns:a16="http://schemas.microsoft.com/office/drawing/2014/main" id="{7F1D6FC5-FFCB-4F91-A3DE-B9D439656204}"/>
              </a:ext>
            </a:extLst>
          </p:cNvPr>
          <p:cNvSpPr txBox="1"/>
          <p:nvPr/>
        </p:nvSpPr>
        <p:spPr>
          <a:xfrm>
            <a:off x="3130713" y="2844728"/>
            <a:ext cx="3263087" cy="646331"/>
          </a:xfrm>
          <a:prstGeom prst="rect">
            <a:avLst/>
          </a:prstGeom>
          <a:noFill/>
        </p:spPr>
        <p:txBody>
          <a:bodyPr wrap="square" rtlCol="0">
            <a:spAutoFit/>
          </a:bodyPr>
          <a:lstStyle/>
          <a:p>
            <a:r>
              <a:rPr lang="en-US" dirty="0">
                <a:latin typeface="Comic Sans MS" panose="030F0702030302020204" pitchFamily="66" charset="0"/>
              </a:rPr>
              <a:t>Limitations</a:t>
            </a:r>
          </a:p>
          <a:p>
            <a:pPr marL="285750" indent="-285750">
              <a:buFont typeface="Arial" panose="020B0604020202020204" pitchFamily="34" charset="0"/>
              <a:buChar char="•"/>
            </a:pPr>
            <a:r>
              <a:rPr lang="en-US" dirty="0">
                <a:latin typeface="Comic Sans MS" panose="030F0702030302020204" pitchFamily="66" charset="0"/>
              </a:rPr>
              <a:t>Not Scalable for MST</a:t>
            </a:r>
          </a:p>
        </p:txBody>
      </p:sp>
      <p:graphicFrame>
        <p:nvGraphicFramePr>
          <p:cNvPr id="9" name="Chart 8">
            <a:extLst>
              <a:ext uri="{FF2B5EF4-FFF2-40B4-BE49-F238E27FC236}">
                <a16:creationId xmlns:a16="http://schemas.microsoft.com/office/drawing/2014/main" id="{3971B8F6-515D-41D0-A65B-233E50CA6A6C}"/>
              </a:ext>
            </a:extLst>
          </p:cNvPr>
          <p:cNvGraphicFramePr>
            <a:graphicFrameLocks/>
          </p:cNvGraphicFramePr>
          <p:nvPr>
            <p:extLst>
              <p:ext uri="{D42A27DB-BD31-4B8C-83A1-F6EECF244321}">
                <p14:modId xmlns:p14="http://schemas.microsoft.com/office/powerpoint/2010/main" val="916316688"/>
              </p:ext>
            </p:extLst>
          </p:nvPr>
        </p:nvGraphicFramePr>
        <p:xfrm>
          <a:off x="5795000" y="2652018"/>
          <a:ext cx="5849519" cy="3872444"/>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Box 45">
            <a:extLst>
              <a:ext uri="{FF2B5EF4-FFF2-40B4-BE49-F238E27FC236}">
                <a16:creationId xmlns:a16="http://schemas.microsoft.com/office/drawing/2014/main" id="{4573148A-015F-44DB-86D5-C2838AA56CF2}"/>
              </a:ext>
            </a:extLst>
          </p:cNvPr>
          <p:cNvSpPr txBox="1"/>
          <p:nvPr/>
        </p:nvSpPr>
        <p:spPr>
          <a:xfrm>
            <a:off x="7029357" y="6551861"/>
            <a:ext cx="3500907" cy="307777"/>
          </a:xfrm>
          <a:prstGeom prst="rect">
            <a:avLst/>
          </a:prstGeom>
          <a:noFill/>
        </p:spPr>
        <p:txBody>
          <a:bodyPr wrap="square" rtlCol="0">
            <a:spAutoFit/>
          </a:bodyPr>
          <a:lstStyle/>
          <a:p>
            <a:pPr algn="ctr"/>
            <a:r>
              <a:rPr lang="en-US" sz="1400" dirty="0"/>
              <a:t>Number of Threads</a:t>
            </a:r>
          </a:p>
        </p:txBody>
      </p:sp>
      <p:sp>
        <p:nvSpPr>
          <p:cNvPr id="119" name="TextBox 118">
            <a:extLst>
              <a:ext uri="{FF2B5EF4-FFF2-40B4-BE49-F238E27FC236}">
                <a16:creationId xmlns:a16="http://schemas.microsoft.com/office/drawing/2014/main" id="{B04921BF-67B6-4ADE-945C-8968BB4C3756}"/>
              </a:ext>
            </a:extLst>
          </p:cNvPr>
          <p:cNvSpPr txBox="1"/>
          <p:nvPr/>
        </p:nvSpPr>
        <p:spPr>
          <a:xfrm>
            <a:off x="33814" y="5802781"/>
            <a:ext cx="5738349" cy="553998"/>
          </a:xfrm>
          <a:prstGeom prst="rect">
            <a:avLst/>
          </a:prstGeom>
          <a:solidFill>
            <a:schemeClr val="accent1">
              <a:lumMod val="20000"/>
              <a:lumOff val="80000"/>
            </a:schemeClr>
          </a:solidFill>
        </p:spPr>
        <p:txBody>
          <a:bodyPr wrap="square" rtlCol="0">
            <a:spAutoFit/>
          </a:bodyPr>
          <a:lstStyle/>
          <a:p>
            <a:pPr algn="just"/>
            <a:r>
              <a:rPr lang="en-US" sz="1000" b="0" i="0" dirty="0">
                <a:solidFill>
                  <a:srgbClr val="ED1C24"/>
                </a:solidFill>
                <a:effectLst/>
                <a:latin typeface="Comic Sans MS" panose="030F0702030302020204" pitchFamily="66" charset="0"/>
              </a:rPr>
              <a:t>Application of Graph </a:t>
            </a:r>
            <a:r>
              <a:rPr lang="en-US" sz="1000" b="0" i="0" dirty="0" err="1">
                <a:solidFill>
                  <a:srgbClr val="ED1C24"/>
                </a:solidFill>
                <a:effectLst/>
                <a:latin typeface="Comic Sans MS" panose="030F0702030302020204" pitchFamily="66" charset="0"/>
              </a:rPr>
              <a:t>Sparsification</a:t>
            </a:r>
            <a:r>
              <a:rPr lang="en-US" sz="1000" b="0" i="0" dirty="0">
                <a:solidFill>
                  <a:srgbClr val="ED1C24"/>
                </a:solidFill>
                <a:effectLst/>
                <a:latin typeface="Comic Sans MS" panose="030F0702030302020204" pitchFamily="66" charset="0"/>
              </a:rPr>
              <a:t> in Developing Parallel Algorithms for Updating Dynamic Networks. </a:t>
            </a:r>
            <a:r>
              <a:rPr lang="en-US" sz="1000" dirty="0">
                <a:solidFill>
                  <a:srgbClr val="ED1C24"/>
                </a:solidFill>
                <a:latin typeface="Comic Sans MS" panose="030F0702030302020204" pitchFamily="66" charset="0"/>
              </a:rPr>
              <a:t>S. Srinivasan, S. Das, S. </a:t>
            </a:r>
            <a:r>
              <a:rPr lang="en-US" sz="1000" dirty="0" err="1">
                <a:solidFill>
                  <a:srgbClr val="ED1C24"/>
                </a:solidFill>
                <a:latin typeface="Comic Sans MS" panose="030F0702030302020204" pitchFamily="66" charset="0"/>
              </a:rPr>
              <a:t>Bhowmick</a:t>
            </a:r>
            <a:r>
              <a:rPr lang="en-US" sz="1000" dirty="0">
                <a:solidFill>
                  <a:srgbClr val="ED1C24"/>
                </a:solidFill>
                <a:latin typeface="Comic Sans MS" panose="030F0702030302020204" pitchFamily="66" charset="0"/>
              </a:rPr>
              <a:t>, </a:t>
            </a:r>
            <a:r>
              <a:rPr lang="en-US" sz="1000" b="0" i="0" dirty="0">
                <a:solidFill>
                  <a:srgbClr val="ED1C24"/>
                </a:solidFill>
                <a:effectLst/>
                <a:latin typeface="Comic Sans MS" panose="030F0702030302020204" pitchFamily="66" charset="0"/>
              </a:rPr>
              <a:t>Graph Algorithms Building Blocks (GABB’2016)</a:t>
            </a:r>
          </a:p>
          <a:p>
            <a:pPr algn="just"/>
            <a:endParaRPr lang="en-US" sz="1000" dirty="0">
              <a:solidFill>
                <a:srgbClr val="ED1C24"/>
              </a:solidFill>
              <a:latin typeface="Comic Sans MS" panose="030F0702030302020204" pitchFamily="66" charset="0"/>
            </a:endParaRPr>
          </a:p>
        </p:txBody>
      </p:sp>
    </p:spTree>
    <p:extLst>
      <p:ext uri="{BB962C8B-B14F-4D97-AF65-F5344CB8AC3E}">
        <p14:creationId xmlns:p14="http://schemas.microsoft.com/office/powerpoint/2010/main" val="1056973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C153AA-68B4-487B-BD47-09B343F82F18}"/>
              </a:ext>
            </a:extLst>
          </p:cNvPr>
          <p:cNvSpPr>
            <a:spLocks noGrp="1"/>
          </p:cNvSpPr>
          <p:nvPr>
            <p:ph type="title"/>
          </p:nvPr>
        </p:nvSpPr>
        <p:spPr>
          <a:xfrm>
            <a:off x="0" y="43918"/>
            <a:ext cx="4857226" cy="1325563"/>
          </a:xfrm>
        </p:spPr>
        <p:txBody>
          <a:bodyPr/>
          <a:lstStyle/>
          <a:p>
            <a:r>
              <a:rPr lang="en-US" dirty="0">
                <a:solidFill>
                  <a:srgbClr val="ED1C24"/>
                </a:solidFill>
                <a:latin typeface="Comic Sans MS"/>
                <a:cs typeface="Comic Sans MS"/>
              </a:rPr>
              <a:t>Graph Properties</a:t>
            </a:r>
          </a:p>
        </p:txBody>
      </p:sp>
      <p:sp>
        <p:nvSpPr>
          <p:cNvPr id="4" name="Date Placeholder 3">
            <a:extLst>
              <a:ext uri="{FF2B5EF4-FFF2-40B4-BE49-F238E27FC236}">
                <a16:creationId xmlns:a16="http://schemas.microsoft.com/office/drawing/2014/main" id="{0918161B-9F54-4B04-93A5-818EEA9FC7EA}"/>
              </a:ext>
            </a:extLst>
          </p:cNvPr>
          <p:cNvSpPr>
            <a:spLocks noGrp="1"/>
          </p:cNvSpPr>
          <p:nvPr>
            <p:ph type="dt" sz="half" idx="10"/>
          </p:nvPr>
        </p:nvSpPr>
        <p:spPr/>
        <p:txBody>
          <a:bodyPr/>
          <a:lstStyle/>
          <a:p>
            <a:fld id="{84D9BAC5-3E9C-4F2D-9FA8-D6C03F55B1FC}" type="datetime1">
              <a:rPr lang="en-US" smtClean="0"/>
              <a:t>11/23/2020</a:t>
            </a:fld>
            <a:endParaRPr lang="en-US" dirty="0"/>
          </a:p>
        </p:txBody>
      </p:sp>
      <p:sp>
        <p:nvSpPr>
          <p:cNvPr id="6" name="Slide Number Placeholder 5">
            <a:extLst>
              <a:ext uri="{FF2B5EF4-FFF2-40B4-BE49-F238E27FC236}">
                <a16:creationId xmlns:a16="http://schemas.microsoft.com/office/drawing/2014/main" id="{292E14B1-A256-4AC6-8304-79C27EDD4890}"/>
              </a:ext>
            </a:extLst>
          </p:cNvPr>
          <p:cNvSpPr>
            <a:spLocks noGrp="1"/>
          </p:cNvSpPr>
          <p:nvPr>
            <p:ph type="sldNum" sz="quarter" idx="12"/>
          </p:nvPr>
        </p:nvSpPr>
        <p:spPr/>
        <p:txBody>
          <a:bodyPr/>
          <a:lstStyle/>
          <a:p>
            <a:fld id="{D45BF2F6-C993-483E-8E64-9AEDD62969A1}" type="slidenum">
              <a:rPr lang="en-US" smtClean="0"/>
              <a:pPr/>
              <a:t>9</a:t>
            </a:fld>
            <a:endParaRPr lang="en-US" dirty="0"/>
          </a:p>
        </p:txBody>
      </p:sp>
      <p:grpSp>
        <p:nvGrpSpPr>
          <p:cNvPr id="30" name="Group 29">
            <a:extLst>
              <a:ext uri="{FF2B5EF4-FFF2-40B4-BE49-F238E27FC236}">
                <a16:creationId xmlns:a16="http://schemas.microsoft.com/office/drawing/2014/main" id="{17FDE570-E87C-41D2-8674-5943E90321C0}"/>
              </a:ext>
            </a:extLst>
          </p:cNvPr>
          <p:cNvGrpSpPr/>
          <p:nvPr/>
        </p:nvGrpSpPr>
        <p:grpSpPr>
          <a:xfrm>
            <a:off x="329327" y="3911066"/>
            <a:ext cx="2373314" cy="1972562"/>
            <a:chOff x="3241605" y="4871402"/>
            <a:chExt cx="2373314" cy="1972562"/>
          </a:xfrm>
        </p:grpSpPr>
        <p:sp>
          <p:nvSpPr>
            <p:cNvPr id="31" name="Oval 30">
              <a:extLst>
                <a:ext uri="{FF2B5EF4-FFF2-40B4-BE49-F238E27FC236}">
                  <a16:creationId xmlns:a16="http://schemas.microsoft.com/office/drawing/2014/main" id="{99DE9A99-B2E8-4B71-864E-7DB3A5E2EA20}"/>
                </a:ext>
              </a:extLst>
            </p:cNvPr>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32" name="Oval 31">
              <a:extLst>
                <a:ext uri="{FF2B5EF4-FFF2-40B4-BE49-F238E27FC236}">
                  <a16:creationId xmlns:a16="http://schemas.microsoft.com/office/drawing/2014/main" id="{AD881FE5-73B6-4466-8AE6-5CF120385D7C}"/>
                </a:ext>
              </a:extLst>
            </p:cNvPr>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33" name="Oval 32">
              <a:extLst>
                <a:ext uri="{FF2B5EF4-FFF2-40B4-BE49-F238E27FC236}">
                  <a16:creationId xmlns:a16="http://schemas.microsoft.com/office/drawing/2014/main" id="{766A72CF-6449-4F63-90AD-BBBC97146E8F}"/>
                </a:ext>
              </a:extLst>
            </p:cNvPr>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34" name="Oval 33">
              <a:extLst>
                <a:ext uri="{FF2B5EF4-FFF2-40B4-BE49-F238E27FC236}">
                  <a16:creationId xmlns:a16="http://schemas.microsoft.com/office/drawing/2014/main" id="{F8794BE8-6F62-42C5-9CB4-DD84365AC36B}"/>
                </a:ext>
              </a:extLst>
            </p:cNvPr>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5" name="Oval 34">
              <a:extLst>
                <a:ext uri="{FF2B5EF4-FFF2-40B4-BE49-F238E27FC236}">
                  <a16:creationId xmlns:a16="http://schemas.microsoft.com/office/drawing/2014/main" id="{0588A543-7E34-4557-835A-25A25770B4FC}"/>
                </a:ext>
              </a:extLst>
            </p:cNvPr>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36" name="Group 35">
              <a:extLst>
                <a:ext uri="{FF2B5EF4-FFF2-40B4-BE49-F238E27FC236}">
                  <a16:creationId xmlns:a16="http://schemas.microsoft.com/office/drawing/2014/main" id="{89E7A577-2DB3-43D5-8FB8-4320E7E2C633}"/>
                </a:ext>
              </a:extLst>
            </p:cNvPr>
            <p:cNvGrpSpPr/>
            <p:nvPr/>
          </p:nvGrpSpPr>
          <p:grpSpPr>
            <a:xfrm>
              <a:off x="3445146" y="5154633"/>
              <a:ext cx="578605" cy="536611"/>
              <a:chOff x="3564304" y="2548413"/>
              <a:chExt cx="578605" cy="536611"/>
            </a:xfrm>
          </p:grpSpPr>
          <p:cxnSp>
            <p:nvCxnSpPr>
              <p:cNvPr id="50" name="Straight Connector 49">
                <a:extLst>
                  <a:ext uri="{FF2B5EF4-FFF2-40B4-BE49-F238E27FC236}">
                    <a16:creationId xmlns:a16="http://schemas.microsoft.com/office/drawing/2014/main" id="{28272AF8-1D30-4D2D-9EF9-32BAD6DED0FF}"/>
                  </a:ext>
                </a:extLst>
              </p:cNvPr>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DE38FC56-727D-40F6-8EC0-33B0327CD5B4}"/>
                  </a:ext>
                </a:extLst>
              </p:cNvPr>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37" name="Oval 36">
              <a:extLst>
                <a:ext uri="{FF2B5EF4-FFF2-40B4-BE49-F238E27FC236}">
                  <a16:creationId xmlns:a16="http://schemas.microsoft.com/office/drawing/2014/main" id="{5201067F-3D97-4606-8F00-3BB89A9BCBF2}"/>
                </a:ext>
              </a:extLst>
            </p:cNvPr>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8" name="Group 37">
              <a:extLst>
                <a:ext uri="{FF2B5EF4-FFF2-40B4-BE49-F238E27FC236}">
                  <a16:creationId xmlns:a16="http://schemas.microsoft.com/office/drawing/2014/main" id="{CA258806-3997-4252-9EAF-182B8DAD3DC0}"/>
                </a:ext>
              </a:extLst>
            </p:cNvPr>
            <p:cNvGrpSpPr/>
            <p:nvPr/>
          </p:nvGrpSpPr>
          <p:grpSpPr>
            <a:xfrm>
              <a:off x="3241605" y="5850240"/>
              <a:ext cx="372533" cy="665796"/>
              <a:chOff x="3360763" y="3244020"/>
              <a:chExt cx="372533" cy="665796"/>
            </a:xfrm>
          </p:grpSpPr>
          <p:sp>
            <p:nvSpPr>
              <p:cNvPr id="48" name="TextBox 47">
                <a:extLst>
                  <a:ext uri="{FF2B5EF4-FFF2-40B4-BE49-F238E27FC236}">
                    <a16:creationId xmlns:a16="http://schemas.microsoft.com/office/drawing/2014/main" id="{6A626E8C-0C05-493A-8BC4-5BA50FB26A78}"/>
                  </a:ext>
                </a:extLst>
              </p:cNvPr>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9" name="Straight Connector 48">
                <a:extLst>
                  <a:ext uri="{FF2B5EF4-FFF2-40B4-BE49-F238E27FC236}">
                    <a16:creationId xmlns:a16="http://schemas.microsoft.com/office/drawing/2014/main" id="{8C72D2EB-F1E6-4C09-BDEE-F6ABB6B77378}"/>
                  </a:ext>
                </a:extLst>
              </p:cNvPr>
              <p:cNvCxnSpPr>
                <a:stCxn id="37" idx="4"/>
                <a:endCxn id="31"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6467053E-5FFF-40D4-87CF-8DF25B383A23}"/>
                </a:ext>
              </a:extLst>
            </p:cNvPr>
            <p:cNvGrpSpPr/>
            <p:nvPr/>
          </p:nvGrpSpPr>
          <p:grpSpPr>
            <a:xfrm>
              <a:off x="3683394" y="6305700"/>
              <a:ext cx="861441" cy="379268"/>
              <a:chOff x="3802552" y="3699480"/>
              <a:chExt cx="861441" cy="379268"/>
            </a:xfrm>
          </p:grpSpPr>
          <p:sp>
            <p:nvSpPr>
              <p:cNvPr id="46" name="TextBox 45">
                <a:extLst>
                  <a:ext uri="{FF2B5EF4-FFF2-40B4-BE49-F238E27FC236}">
                    <a16:creationId xmlns:a16="http://schemas.microsoft.com/office/drawing/2014/main" id="{B94DA2A6-1F93-4000-85A6-F98BE47247BA}"/>
                  </a:ext>
                </a:extLst>
              </p:cNvPr>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47" name="Straight Connector 46">
                <a:extLst>
                  <a:ext uri="{FF2B5EF4-FFF2-40B4-BE49-F238E27FC236}">
                    <a16:creationId xmlns:a16="http://schemas.microsoft.com/office/drawing/2014/main" id="{475D923D-F798-4486-83A0-4429FD4BE96F}"/>
                  </a:ext>
                </a:extLst>
              </p:cNvPr>
              <p:cNvCxnSpPr>
                <a:endCxn id="33"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AC7E42BB-888F-40F9-8028-833E64464596}"/>
                </a:ext>
              </a:extLst>
            </p:cNvPr>
            <p:cNvGrpSpPr/>
            <p:nvPr/>
          </p:nvGrpSpPr>
          <p:grpSpPr>
            <a:xfrm>
              <a:off x="4806296" y="6273095"/>
              <a:ext cx="547162" cy="449311"/>
              <a:chOff x="4925454" y="3666875"/>
              <a:chExt cx="547162" cy="449311"/>
            </a:xfrm>
          </p:grpSpPr>
          <p:sp>
            <p:nvSpPr>
              <p:cNvPr id="44" name="TextBox 43">
                <a:extLst>
                  <a:ext uri="{FF2B5EF4-FFF2-40B4-BE49-F238E27FC236}">
                    <a16:creationId xmlns:a16="http://schemas.microsoft.com/office/drawing/2014/main" id="{BD0627EA-DA92-4D8E-BDFD-006ADC185AB1}"/>
                  </a:ext>
                </a:extLst>
              </p:cNvPr>
              <p:cNvSpPr txBox="1"/>
              <p:nvPr/>
            </p:nvSpPr>
            <p:spPr>
              <a:xfrm>
                <a:off x="5083602" y="3746854"/>
                <a:ext cx="372533" cy="369332"/>
              </a:xfrm>
              <a:prstGeom prst="rect">
                <a:avLst/>
              </a:prstGeom>
              <a:noFill/>
            </p:spPr>
            <p:txBody>
              <a:bodyPr wrap="square" rtlCol="0">
                <a:spAutoFit/>
              </a:bodyPr>
              <a:lstStyle/>
              <a:p>
                <a:r>
                  <a:rPr lang="en-US" b="1" dirty="0"/>
                  <a:t>2</a:t>
                </a:r>
              </a:p>
            </p:txBody>
          </p:sp>
          <p:cxnSp>
            <p:nvCxnSpPr>
              <p:cNvPr id="45" name="Straight Connector 44">
                <a:extLst>
                  <a:ext uri="{FF2B5EF4-FFF2-40B4-BE49-F238E27FC236}">
                    <a16:creationId xmlns:a16="http://schemas.microsoft.com/office/drawing/2014/main" id="{E6BFDF5F-E3B3-4C44-8C0B-E5EC7853123F}"/>
                  </a:ext>
                </a:extLst>
              </p:cNvPr>
              <p:cNvCxnSpPr>
                <a:stCxn id="33" idx="7"/>
                <a:endCxn id="34"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5AF3A3E6-DC9B-4443-9BDA-D0389729DD68}"/>
                </a:ext>
              </a:extLst>
            </p:cNvPr>
            <p:cNvGrpSpPr/>
            <p:nvPr/>
          </p:nvGrpSpPr>
          <p:grpSpPr>
            <a:xfrm>
              <a:off x="3683394" y="5363355"/>
              <a:ext cx="850892" cy="369332"/>
              <a:chOff x="3802552" y="2757135"/>
              <a:chExt cx="850892" cy="369332"/>
            </a:xfrm>
          </p:grpSpPr>
          <p:sp>
            <p:nvSpPr>
              <p:cNvPr id="42" name="TextBox 41">
                <a:extLst>
                  <a:ext uri="{FF2B5EF4-FFF2-40B4-BE49-F238E27FC236}">
                    <a16:creationId xmlns:a16="http://schemas.microsoft.com/office/drawing/2014/main" id="{F272FB19-6B35-4025-8370-21A138EEC8FB}"/>
                  </a:ext>
                </a:extLst>
              </p:cNvPr>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43" name="Straight Connector 42">
                <a:extLst>
                  <a:ext uri="{FF2B5EF4-FFF2-40B4-BE49-F238E27FC236}">
                    <a16:creationId xmlns:a16="http://schemas.microsoft.com/office/drawing/2014/main" id="{FFCDF4B4-FF58-4DE4-935B-B7C79C8CB76D}"/>
                  </a:ext>
                </a:extLst>
              </p:cNvPr>
              <p:cNvCxnSpPr>
                <a:stCxn id="37"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sp>
        <p:nvSpPr>
          <p:cNvPr id="75" name="TextBox 74">
            <a:extLst>
              <a:ext uri="{FF2B5EF4-FFF2-40B4-BE49-F238E27FC236}">
                <a16:creationId xmlns:a16="http://schemas.microsoft.com/office/drawing/2014/main" id="{1529EC21-AD3A-4748-8C95-D99ED74E1C2E}"/>
              </a:ext>
            </a:extLst>
          </p:cNvPr>
          <p:cNvSpPr txBox="1"/>
          <p:nvPr/>
        </p:nvSpPr>
        <p:spPr>
          <a:xfrm>
            <a:off x="6619162" y="308583"/>
            <a:ext cx="6094602" cy="369332"/>
          </a:xfrm>
          <a:prstGeom prst="rect">
            <a:avLst/>
          </a:prstGeom>
          <a:noFill/>
        </p:spPr>
        <p:txBody>
          <a:bodyPr wrap="square">
            <a:spAutoFit/>
          </a:bodyPr>
          <a:lstStyle/>
          <a:p>
            <a:r>
              <a:rPr lang="en-US" dirty="0">
                <a:solidFill>
                  <a:srgbClr val="FF6600"/>
                </a:solidFill>
                <a:latin typeface="Comic Sans MS"/>
                <a:cs typeface="Comic Sans MS"/>
              </a:rPr>
              <a:t>Single Source Shortest Path (SSSP)</a:t>
            </a:r>
          </a:p>
        </p:txBody>
      </p:sp>
      <p:grpSp>
        <p:nvGrpSpPr>
          <p:cNvPr id="76" name="Group 75">
            <a:extLst>
              <a:ext uri="{FF2B5EF4-FFF2-40B4-BE49-F238E27FC236}">
                <a16:creationId xmlns:a16="http://schemas.microsoft.com/office/drawing/2014/main" id="{E397A989-BAC7-4F8C-8CDE-ED7AECCAA2E6}"/>
              </a:ext>
            </a:extLst>
          </p:cNvPr>
          <p:cNvGrpSpPr/>
          <p:nvPr/>
        </p:nvGrpSpPr>
        <p:grpSpPr>
          <a:xfrm>
            <a:off x="6680867" y="978693"/>
            <a:ext cx="2373314" cy="1972562"/>
            <a:chOff x="3241605" y="4871402"/>
            <a:chExt cx="2373314" cy="1972562"/>
          </a:xfrm>
        </p:grpSpPr>
        <p:sp>
          <p:nvSpPr>
            <p:cNvPr id="77" name="Oval 76">
              <a:extLst>
                <a:ext uri="{FF2B5EF4-FFF2-40B4-BE49-F238E27FC236}">
                  <a16:creationId xmlns:a16="http://schemas.microsoft.com/office/drawing/2014/main" id="{751A9380-1B77-4358-B302-DA18C4AC913D}"/>
                </a:ext>
              </a:extLst>
            </p:cNvPr>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78" name="Oval 77">
              <a:extLst>
                <a:ext uri="{FF2B5EF4-FFF2-40B4-BE49-F238E27FC236}">
                  <a16:creationId xmlns:a16="http://schemas.microsoft.com/office/drawing/2014/main" id="{B4BE089C-5DB9-4AFA-8A0B-2C1DA9A881B5}"/>
                </a:ext>
              </a:extLst>
            </p:cNvPr>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79" name="Oval 78">
              <a:extLst>
                <a:ext uri="{FF2B5EF4-FFF2-40B4-BE49-F238E27FC236}">
                  <a16:creationId xmlns:a16="http://schemas.microsoft.com/office/drawing/2014/main" id="{203D7B57-3A5D-44AE-BD95-E16A16CB587B}"/>
                </a:ext>
              </a:extLst>
            </p:cNvPr>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80" name="Oval 79">
              <a:extLst>
                <a:ext uri="{FF2B5EF4-FFF2-40B4-BE49-F238E27FC236}">
                  <a16:creationId xmlns:a16="http://schemas.microsoft.com/office/drawing/2014/main" id="{A173139B-D4FA-4D19-BCD9-86F008C3B5DF}"/>
                </a:ext>
              </a:extLst>
            </p:cNvPr>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81" name="Oval 80">
              <a:extLst>
                <a:ext uri="{FF2B5EF4-FFF2-40B4-BE49-F238E27FC236}">
                  <a16:creationId xmlns:a16="http://schemas.microsoft.com/office/drawing/2014/main" id="{79413C2C-CE12-43D9-ADAA-FBD0969EC0C4}"/>
                </a:ext>
              </a:extLst>
            </p:cNvPr>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82" name="Group 81">
              <a:extLst>
                <a:ext uri="{FF2B5EF4-FFF2-40B4-BE49-F238E27FC236}">
                  <a16:creationId xmlns:a16="http://schemas.microsoft.com/office/drawing/2014/main" id="{BE72D035-1231-48D4-85A6-B48904486E3F}"/>
                </a:ext>
              </a:extLst>
            </p:cNvPr>
            <p:cNvGrpSpPr/>
            <p:nvPr/>
          </p:nvGrpSpPr>
          <p:grpSpPr>
            <a:xfrm>
              <a:off x="3445146" y="5154633"/>
              <a:ext cx="578605" cy="536611"/>
              <a:chOff x="3564304" y="2548413"/>
              <a:chExt cx="578605" cy="536611"/>
            </a:xfrm>
          </p:grpSpPr>
          <p:cxnSp>
            <p:nvCxnSpPr>
              <p:cNvPr id="93" name="Straight Connector 92">
                <a:extLst>
                  <a:ext uri="{FF2B5EF4-FFF2-40B4-BE49-F238E27FC236}">
                    <a16:creationId xmlns:a16="http://schemas.microsoft.com/office/drawing/2014/main" id="{EE8E9C19-7926-4326-9F06-A3C15F652639}"/>
                  </a:ext>
                </a:extLst>
              </p:cNvPr>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84DADE95-17AE-4CC9-A12A-BD3CF69E5391}"/>
                  </a:ext>
                </a:extLst>
              </p:cNvPr>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83" name="Oval 82">
              <a:extLst>
                <a:ext uri="{FF2B5EF4-FFF2-40B4-BE49-F238E27FC236}">
                  <a16:creationId xmlns:a16="http://schemas.microsoft.com/office/drawing/2014/main" id="{E54E4041-9549-4473-ABE2-E88A44E1414B}"/>
                </a:ext>
              </a:extLst>
            </p:cNvPr>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84" name="Group 83">
              <a:extLst>
                <a:ext uri="{FF2B5EF4-FFF2-40B4-BE49-F238E27FC236}">
                  <a16:creationId xmlns:a16="http://schemas.microsoft.com/office/drawing/2014/main" id="{83A6D159-4987-4BD6-8FDB-CB15E5E82DAA}"/>
                </a:ext>
              </a:extLst>
            </p:cNvPr>
            <p:cNvGrpSpPr/>
            <p:nvPr/>
          </p:nvGrpSpPr>
          <p:grpSpPr>
            <a:xfrm>
              <a:off x="3241605" y="5850240"/>
              <a:ext cx="372533" cy="665796"/>
              <a:chOff x="3360763" y="3244020"/>
              <a:chExt cx="372533" cy="665796"/>
            </a:xfrm>
          </p:grpSpPr>
          <p:sp>
            <p:nvSpPr>
              <p:cNvPr id="91" name="TextBox 90">
                <a:extLst>
                  <a:ext uri="{FF2B5EF4-FFF2-40B4-BE49-F238E27FC236}">
                    <a16:creationId xmlns:a16="http://schemas.microsoft.com/office/drawing/2014/main" id="{BE8E5756-58DA-4AE3-ACD2-654D30343DCE}"/>
                  </a:ext>
                </a:extLst>
              </p:cNvPr>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92" name="Straight Connector 91">
                <a:extLst>
                  <a:ext uri="{FF2B5EF4-FFF2-40B4-BE49-F238E27FC236}">
                    <a16:creationId xmlns:a16="http://schemas.microsoft.com/office/drawing/2014/main" id="{1C7345D6-8FAC-4F74-849B-E611CD3FAF98}"/>
                  </a:ext>
                </a:extLst>
              </p:cNvPr>
              <p:cNvCxnSpPr>
                <a:stCxn id="83" idx="4"/>
                <a:endCxn id="77"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213C110F-EE81-4279-9DD8-E259D9F5AEBA}"/>
                </a:ext>
              </a:extLst>
            </p:cNvPr>
            <p:cNvGrpSpPr/>
            <p:nvPr/>
          </p:nvGrpSpPr>
          <p:grpSpPr>
            <a:xfrm>
              <a:off x="3683394" y="6305700"/>
              <a:ext cx="861441" cy="379268"/>
              <a:chOff x="3802552" y="3699480"/>
              <a:chExt cx="861441" cy="379268"/>
            </a:xfrm>
          </p:grpSpPr>
          <p:sp>
            <p:nvSpPr>
              <p:cNvPr id="89" name="TextBox 88">
                <a:extLst>
                  <a:ext uri="{FF2B5EF4-FFF2-40B4-BE49-F238E27FC236}">
                    <a16:creationId xmlns:a16="http://schemas.microsoft.com/office/drawing/2014/main" id="{0E763350-593E-46E0-AFF3-638C18E427DB}"/>
                  </a:ext>
                </a:extLst>
              </p:cNvPr>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90" name="Straight Connector 89">
                <a:extLst>
                  <a:ext uri="{FF2B5EF4-FFF2-40B4-BE49-F238E27FC236}">
                    <a16:creationId xmlns:a16="http://schemas.microsoft.com/office/drawing/2014/main" id="{E9100ED0-830C-4441-8FBE-7D356BBB7C2F}"/>
                  </a:ext>
                </a:extLst>
              </p:cNvPr>
              <p:cNvCxnSpPr>
                <a:endCxn id="79"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C89BD7C2-F99A-454E-9C3B-DB40ABFC9120}"/>
                </a:ext>
              </a:extLst>
            </p:cNvPr>
            <p:cNvGrpSpPr/>
            <p:nvPr/>
          </p:nvGrpSpPr>
          <p:grpSpPr>
            <a:xfrm>
              <a:off x="3683394" y="5363355"/>
              <a:ext cx="850892" cy="369332"/>
              <a:chOff x="3802552" y="2757135"/>
              <a:chExt cx="850892" cy="369332"/>
            </a:xfrm>
          </p:grpSpPr>
          <p:sp>
            <p:nvSpPr>
              <p:cNvPr id="87" name="TextBox 86">
                <a:extLst>
                  <a:ext uri="{FF2B5EF4-FFF2-40B4-BE49-F238E27FC236}">
                    <a16:creationId xmlns:a16="http://schemas.microsoft.com/office/drawing/2014/main" id="{BBCABC18-C1BA-4C0B-A33E-497E8ED2CB0C}"/>
                  </a:ext>
                </a:extLst>
              </p:cNvPr>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88" name="Straight Connector 87">
                <a:extLst>
                  <a:ext uri="{FF2B5EF4-FFF2-40B4-BE49-F238E27FC236}">
                    <a16:creationId xmlns:a16="http://schemas.microsoft.com/office/drawing/2014/main" id="{34F513F5-C738-4EA6-ACCF-62EE08F738B7}"/>
                  </a:ext>
                </a:extLst>
              </p:cNvPr>
              <p:cNvCxnSpPr>
                <a:stCxn id="83"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grpSp>
        <p:nvGrpSpPr>
          <p:cNvPr id="95" name="Group 94">
            <a:extLst>
              <a:ext uri="{FF2B5EF4-FFF2-40B4-BE49-F238E27FC236}">
                <a16:creationId xmlns:a16="http://schemas.microsoft.com/office/drawing/2014/main" id="{A4037F71-E1ED-41CF-A10E-C6505A1966CE}"/>
              </a:ext>
            </a:extLst>
          </p:cNvPr>
          <p:cNvGrpSpPr/>
          <p:nvPr/>
        </p:nvGrpSpPr>
        <p:grpSpPr>
          <a:xfrm>
            <a:off x="320677" y="1283804"/>
            <a:ext cx="2373314" cy="1972562"/>
            <a:chOff x="1289434" y="1888704"/>
            <a:chExt cx="2373314" cy="1972562"/>
          </a:xfrm>
        </p:grpSpPr>
        <p:grpSp>
          <p:nvGrpSpPr>
            <p:cNvPr id="96" name="Group 95">
              <a:extLst>
                <a:ext uri="{FF2B5EF4-FFF2-40B4-BE49-F238E27FC236}">
                  <a16:creationId xmlns:a16="http://schemas.microsoft.com/office/drawing/2014/main" id="{B36D7908-FF26-4F3E-B3F3-1F7E9F1D0C30}"/>
                </a:ext>
              </a:extLst>
            </p:cNvPr>
            <p:cNvGrpSpPr/>
            <p:nvPr/>
          </p:nvGrpSpPr>
          <p:grpSpPr>
            <a:xfrm>
              <a:off x="1424902" y="1888704"/>
              <a:ext cx="2237846" cy="1972562"/>
              <a:chOff x="1336034" y="404108"/>
              <a:chExt cx="4337988" cy="3274385"/>
            </a:xfrm>
          </p:grpSpPr>
          <p:cxnSp>
            <p:nvCxnSpPr>
              <p:cNvPr id="106" name="Straight Connector 105">
                <a:extLst>
                  <a:ext uri="{FF2B5EF4-FFF2-40B4-BE49-F238E27FC236}">
                    <a16:creationId xmlns:a16="http://schemas.microsoft.com/office/drawing/2014/main" id="{15C0EB5A-83AC-43CC-ACA3-C08CCD12D429}"/>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7" name="Isosceles Triangle 106">
                <a:extLst>
                  <a:ext uri="{FF2B5EF4-FFF2-40B4-BE49-F238E27FC236}">
                    <a16:creationId xmlns:a16="http://schemas.microsoft.com/office/drawing/2014/main" id="{DB31A2C5-6DE7-4C5E-89EC-C5BADB24FCD3}"/>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2A81EDA-F704-47F5-AE9D-AFFC5E4C8BC9}"/>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3E358F-3B92-4664-8EF0-34558E9A4AD4}"/>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0" name="Oval 109">
                <a:extLst>
                  <a:ext uri="{FF2B5EF4-FFF2-40B4-BE49-F238E27FC236}">
                    <a16:creationId xmlns:a16="http://schemas.microsoft.com/office/drawing/2014/main" id="{C76B2ABE-5781-4C01-888B-C7D53D87C5CD}"/>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11" name="Oval 110">
                <a:extLst>
                  <a:ext uri="{FF2B5EF4-FFF2-40B4-BE49-F238E27FC236}">
                    <a16:creationId xmlns:a16="http://schemas.microsoft.com/office/drawing/2014/main" id="{769B4A57-9024-4364-AC67-BE5555C4CEDB}"/>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12" name="Oval 111">
                <a:extLst>
                  <a:ext uri="{FF2B5EF4-FFF2-40B4-BE49-F238E27FC236}">
                    <a16:creationId xmlns:a16="http://schemas.microsoft.com/office/drawing/2014/main" id="{E0F1A579-E1A4-4D41-899F-2310B41A0E76}"/>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3" name="Oval 112">
                <a:extLst>
                  <a:ext uri="{FF2B5EF4-FFF2-40B4-BE49-F238E27FC236}">
                    <a16:creationId xmlns:a16="http://schemas.microsoft.com/office/drawing/2014/main" id="{99AE2B01-607E-4565-94C9-1845A23CFBF2}"/>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4" name="Oval 113">
                <a:extLst>
                  <a:ext uri="{FF2B5EF4-FFF2-40B4-BE49-F238E27FC236}">
                    <a16:creationId xmlns:a16="http://schemas.microsoft.com/office/drawing/2014/main" id="{E6E7F129-ACDD-4D75-BF54-CC41902D3887}"/>
                  </a:ext>
                </a:extLst>
              </p:cNvPr>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97" name="Straight Connector 96">
              <a:extLst>
                <a:ext uri="{FF2B5EF4-FFF2-40B4-BE49-F238E27FC236}">
                  <a16:creationId xmlns:a16="http://schemas.microsoft.com/office/drawing/2014/main" id="{4B7A57D6-B579-48C9-BE72-7D0DB546B832}"/>
                </a:ext>
              </a:extLst>
            </p:cNvPr>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6ACA183-F518-4B1D-AE52-2AC10B654E29}"/>
                </a:ext>
              </a:extLst>
            </p:cNvPr>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99" name="TextBox 98">
              <a:extLst>
                <a:ext uri="{FF2B5EF4-FFF2-40B4-BE49-F238E27FC236}">
                  <a16:creationId xmlns:a16="http://schemas.microsoft.com/office/drawing/2014/main" id="{D4EB03FF-A66C-421D-9648-538504EDBDCD}"/>
                </a:ext>
              </a:extLst>
            </p:cNvPr>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100" name="TextBox 99">
              <a:extLst>
                <a:ext uri="{FF2B5EF4-FFF2-40B4-BE49-F238E27FC236}">
                  <a16:creationId xmlns:a16="http://schemas.microsoft.com/office/drawing/2014/main" id="{43C53DC3-4CFD-46F8-8193-8A4A3871D41C}"/>
                </a:ext>
              </a:extLst>
            </p:cNvPr>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1" name="TextBox 100">
              <a:extLst>
                <a:ext uri="{FF2B5EF4-FFF2-40B4-BE49-F238E27FC236}">
                  <a16:creationId xmlns:a16="http://schemas.microsoft.com/office/drawing/2014/main" id="{8EE48E2A-3F8B-48BE-B1E8-05C7013802A0}"/>
                </a:ext>
              </a:extLst>
            </p:cNvPr>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2" name="TextBox 101">
              <a:extLst>
                <a:ext uri="{FF2B5EF4-FFF2-40B4-BE49-F238E27FC236}">
                  <a16:creationId xmlns:a16="http://schemas.microsoft.com/office/drawing/2014/main" id="{218A9F85-9642-4A2F-8BBA-B6318B7FD924}"/>
                </a:ext>
              </a:extLst>
            </p:cNvPr>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03" name="TextBox 102">
              <a:extLst>
                <a:ext uri="{FF2B5EF4-FFF2-40B4-BE49-F238E27FC236}">
                  <a16:creationId xmlns:a16="http://schemas.microsoft.com/office/drawing/2014/main" id="{814010DD-C540-4E60-8C80-BCBC3F91B863}"/>
                </a:ext>
              </a:extLst>
            </p:cNvPr>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04" name="TextBox 103">
              <a:extLst>
                <a:ext uri="{FF2B5EF4-FFF2-40B4-BE49-F238E27FC236}">
                  <a16:creationId xmlns:a16="http://schemas.microsoft.com/office/drawing/2014/main" id="{73119180-AD0C-4ECF-A318-3BB0BB000DC0}"/>
                </a:ext>
              </a:extLst>
            </p:cNvPr>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05" name="TextBox 104">
              <a:extLst>
                <a:ext uri="{FF2B5EF4-FFF2-40B4-BE49-F238E27FC236}">
                  <a16:creationId xmlns:a16="http://schemas.microsoft.com/office/drawing/2014/main" id="{2EBD37C6-6174-4F88-9D42-5AB73A17A229}"/>
                </a:ext>
              </a:extLst>
            </p:cNvPr>
            <p:cNvSpPr txBox="1"/>
            <p:nvPr/>
          </p:nvSpPr>
          <p:spPr>
            <a:xfrm>
              <a:off x="3012273" y="3370376"/>
              <a:ext cx="372533" cy="369332"/>
            </a:xfrm>
            <a:prstGeom prst="rect">
              <a:avLst/>
            </a:prstGeom>
            <a:noFill/>
          </p:spPr>
          <p:txBody>
            <a:bodyPr wrap="square" rtlCol="0">
              <a:spAutoFit/>
            </a:bodyPr>
            <a:lstStyle/>
            <a:p>
              <a:r>
                <a:rPr lang="en-US" b="1" dirty="0"/>
                <a:t>2</a:t>
              </a:r>
            </a:p>
          </p:txBody>
        </p:sp>
      </p:grpSp>
      <p:sp>
        <p:nvSpPr>
          <p:cNvPr id="116" name="TextBox 115">
            <a:extLst>
              <a:ext uri="{FF2B5EF4-FFF2-40B4-BE49-F238E27FC236}">
                <a16:creationId xmlns:a16="http://schemas.microsoft.com/office/drawing/2014/main" id="{D1F64939-5F38-4A65-BDAB-DF4C865E105F}"/>
              </a:ext>
            </a:extLst>
          </p:cNvPr>
          <p:cNvSpPr txBox="1"/>
          <p:nvPr/>
        </p:nvSpPr>
        <p:spPr>
          <a:xfrm>
            <a:off x="6224614" y="2972578"/>
            <a:ext cx="6094602" cy="369332"/>
          </a:xfrm>
          <a:prstGeom prst="rect">
            <a:avLst/>
          </a:prstGeom>
          <a:noFill/>
        </p:spPr>
        <p:txBody>
          <a:bodyPr wrap="square">
            <a:spAutoFit/>
          </a:bodyPr>
          <a:lstStyle/>
          <a:p>
            <a:r>
              <a:rPr lang="en-US" dirty="0">
                <a:solidFill>
                  <a:srgbClr val="FF6600"/>
                </a:solidFill>
                <a:latin typeface="Comic Sans MS"/>
                <a:cs typeface="Comic Sans MS"/>
              </a:rPr>
              <a:t>Strongly Connected Components (SCC)</a:t>
            </a:r>
          </a:p>
        </p:txBody>
      </p:sp>
      <p:sp>
        <p:nvSpPr>
          <p:cNvPr id="120" name="TextBox 119">
            <a:extLst>
              <a:ext uri="{FF2B5EF4-FFF2-40B4-BE49-F238E27FC236}">
                <a16:creationId xmlns:a16="http://schemas.microsoft.com/office/drawing/2014/main" id="{27F071F3-29F9-43C4-AEFB-2883EC018C49}"/>
              </a:ext>
            </a:extLst>
          </p:cNvPr>
          <p:cNvSpPr txBox="1"/>
          <p:nvPr/>
        </p:nvSpPr>
        <p:spPr>
          <a:xfrm>
            <a:off x="0" y="3364022"/>
            <a:ext cx="6220436" cy="369332"/>
          </a:xfrm>
          <a:prstGeom prst="rect">
            <a:avLst/>
          </a:prstGeom>
          <a:noFill/>
        </p:spPr>
        <p:txBody>
          <a:bodyPr wrap="square">
            <a:spAutoFit/>
          </a:bodyPr>
          <a:lstStyle/>
          <a:p>
            <a:r>
              <a:rPr lang="en-US" dirty="0">
                <a:solidFill>
                  <a:srgbClr val="FF6600"/>
                </a:solidFill>
                <a:latin typeface="Comic Sans MS"/>
                <a:cs typeface="Comic Sans MS"/>
              </a:rPr>
              <a:t>Minimum Weighted Spanning Tree (MST)</a:t>
            </a:r>
          </a:p>
        </p:txBody>
      </p:sp>
      <p:sp>
        <p:nvSpPr>
          <p:cNvPr id="122" name="TextBox 121">
            <a:extLst>
              <a:ext uri="{FF2B5EF4-FFF2-40B4-BE49-F238E27FC236}">
                <a16:creationId xmlns:a16="http://schemas.microsoft.com/office/drawing/2014/main" id="{521CD70C-9C41-4921-83D2-B27EC9910F63}"/>
              </a:ext>
            </a:extLst>
          </p:cNvPr>
          <p:cNvSpPr txBox="1"/>
          <p:nvPr/>
        </p:nvSpPr>
        <p:spPr>
          <a:xfrm>
            <a:off x="2904980" y="4672004"/>
            <a:ext cx="2055311" cy="369332"/>
          </a:xfrm>
          <a:prstGeom prst="rect">
            <a:avLst/>
          </a:prstGeom>
          <a:noFill/>
        </p:spPr>
        <p:txBody>
          <a:bodyPr wrap="square" rtlCol="0">
            <a:spAutoFit/>
          </a:bodyPr>
          <a:lstStyle/>
          <a:p>
            <a:r>
              <a:rPr lang="en-US" dirty="0">
                <a:solidFill>
                  <a:srgbClr val="FF6600"/>
                </a:solidFill>
              </a:rPr>
              <a:t>MST</a:t>
            </a:r>
          </a:p>
        </p:txBody>
      </p:sp>
      <p:sp>
        <p:nvSpPr>
          <p:cNvPr id="132" name="TextBox 131">
            <a:extLst>
              <a:ext uri="{FF2B5EF4-FFF2-40B4-BE49-F238E27FC236}">
                <a16:creationId xmlns:a16="http://schemas.microsoft.com/office/drawing/2014/main" id="{1B6D6897-37BE-48EF-9F04-DC684EDD066E}"/>
              </a:ext>
            </a:extLst>
          </p:cNvPr>
          <p:cNvSpPr txBox="1"/>
          <p:nvPr/>
        </p:nvSpPr>
        <p:spPr>
          <a:xfrm>
            <a:off x="9171975" y="1258133"/>
            <a:ext cx="2055311" cy="369332"/>
          </a:xfrm>
          <a:prstGeom prst="rect">
            <a:avLst/>
          </a:prstGeom>
          <a:noFill/>
        </p:spPr>
        <p:txBody>
          <a:bodyPr wrap="square" rtlCol="0">
            <a:spAutoFit/>
          </a:bodyPr>
          <a:lstStyle/>
          <a:p>
            <a:r>
              <a:rPr lang="en-US" dirty="0">
                <a:solidFill>
                  <a:srgbClr val="FF6600"/>
                </a:solidFill>
              </a:rPr>
              <a:t>SSSP</a:t>
            </a:r>
          </a:p>
        </p:txBody>
      </p:sp>
      <p:grpSp>
        <p:nvGrpSpPr>
          <p:cNvPr id="136" name="Group 135">
            <a:extLst>
              <a:ext uri="{FF2B5EF4-FFF2-40B4-BE49-F238E27FC236}">
                <a16:creationId xmlns:a16="http://schemas.microsoft.com/office/drawing/2014/main" id="{2E7908BF-2717-4D87-9CCC-6AF7DDCF5004}"/>
              </a:ext>
            </a:extLst>
          </p:cNvPr>
          <p:cNvGrpSpPr/>
          <p:nvPr/>
        </p:nvGrpSpPr>
        <p:grpSpPr>
          <a:xfrm>
            <a:off x="5866928" y="3288879"/>
            <a:ext cx="6317812" cy="3440917"/>
            <a:chOff x="457200" y="1838011"/>
            <a:chExt cx="6317812" cy="3440917"/>
          </a:xfrm>
        </p:grpSpPr>
        <p:grpSp>
          <p:nvGrpSpPr>
            <p:cNvPr id="137" name="Group 136">
              <a:extLst>
                <a:ext uri="{FF2B5EF4-FFF2-40B4-BE49-F238E27FC236}">
                  <a16:creationId xmlns:a16="http://schemas.microsoft.com/office/drawing/2014/main" id="{A65BEFA8-6ABB-4A83-BE2D-AB7934E63DD6}"/>
                </a:ext>
              </a:extLst>
            </p:cNvPr>
            <p:cNvGrpSpPr/>
            <p:nvPr/>
          </p:nvGrpSpPr>
          <p:grpSpPr>
            <a:xfrm>
              <a:off x="457200" y="1838011"/>
              <a:ext cx="6317812" cy="3440917"/>
              <a:chOff x="457200" y="1838011"/>
              <a:chExt cx="6317812" cy="3440917"/>
            </a:xfrm>
          </p:grpSpPr>
          <p:sp>
            <p:nvSpPr>
              <p:cNvPr id="151" name="Oval 150">
                <a:extLst>
                  <a:ext uri="{FF2B5EF4-FFF2-40B4-BE49-F238E27FC236}">
                    <a16:creationId xmlns:a16="http://schemas.microsoft.com/office/drawing/2014/main" id="{F8F8C90A-881E-4737-9DD3-4C189460DF52}"/>
                  </a:ext>
                </a:extLst>
              </p:cNvPr>
              <p:cNvSpPr/>
              <p:nvPr/>
            </p:nvSpPr>
            <p:spPr>
              <a:xfrm>
                <a:off x="1209434" y="1949971"/>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a:t>
                </a:r>
              </a:p>
            </p:txBody>
          </p:sp>
          <p:sp>
            <p:nvSpPr>
              <p:cNvPr id="152" name="Oval 151">
                <a:extLst>
                  <a:ext uri="{FF2B5EF4-FFF2-40B4-BE49-F238E27FC236}">
                    <a16:creationId xmlns:a16="http://schemas.microsoft.com/office/drawing/2014/main" id="{6FE65527-4403-4705-B3C6-6D48103E6821}"/>
                  </a:ext>
                </a:extLst>
              </p:cNvPr>
              <p:cNvSpPr/>
              <p:nvPr/>
            </p:nvSpPr>
            <p:spPr>
              <a:xfrm>
                <a:off x="457200" y="256738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2</a:t>
                </a:r>
              </a:p>
            </p:txBody>
          </p:sp>
          <p:sp>
            <p:nvSpPr>
              <p:cNvPr id="153" name="Oval 152">
                <a:extLst>
                  <a:ext uri="{FF2B5EF4-FFF2-40B4-BE49-F238E27FC236}">
                    <a16:creationId xmlns:a16="http://schemas.microsoft.com/office/drawing/2014/main" id="{AD8416A4-BD09-4EF3-A6B8-4C124E1D3A22}"/>
                  </a:ext>
                </a:extLst>
              </p:cNvPr>
              <p:cNvSpPr/>
              <p:nvPr/>
            </p:nvSpPr>
            <p:spPr>
              <a:xfrm>
                <a:off x="793265" y="342707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3</a:t>
                </a:r>
              </a:p>
            </p:txBody>
          </p:sp>
          <p:sp>
            <p:nvSpPr>
              <p:cNvPr id="154" name="Oval 153">
                <a:extLst>
                  <a:ext uri="{FF2B5EF4-FFF2-40B4-BE49-F238E27FC236}">
                    <a16:creationId xmlns:a16="http://schemas.microsoft.com/office/drawing/2014/main" id="{63337737-8D2B-4AAD-B525-341EC1680FD8}"/>
                  </a:ext>
                </a:extLst>
              </p:cNvPr>
              <p:cNvSpPr/>
              <p:nvPr/>
            </p:nvSpPr>
            <p:spPr>
              <a:xfrm>
                <a:off x="1705710" y="337236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4</a:t>
                </a:r>
              </a:p>
            </p:txBody>
          </p:sp>
          <p:cxnSp>
            <p:nvCxnSpPr>
              <p:cNvPr id="155" name="Straight Arrow Connector 154">
                <a:extLst>
                  <a:ext uri="{FF2B5EF4-FFF2-40B4-BE49-F238E27FC236}">
                    <a16:creationId xmlns:a16="http://schemas.microsoft.com/office/drawing/2014/main" id="{E1E80086-A306-4A35-B3FF-F369B1DC4650}"/>
                  </a:ext>
                </a:extLst>
              </p:cNvPr>
              <p:cNvCxnSpPr/>
              <p:nvPr/>
            </p:nvCxnSpPr>
            <p:spPr>
              <a:xfrm>
                <a:off x="1736973" y="2356371"/>
                <a:ext cx="387914" cy="31276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69F44784-DE69-4716-8482-A68D61C80613}"/>
                  </a:ext>
                </a:extLst>
              </p:cNvPr>
              <p:cNvCxnSpPr/>
              <p:nvPr/>
            </p:nvCxnSpPr>
            <p:spPr>
              <a:xfrm flipH="1">
                <a:off x="2047632" y="2993174"/>
                <a:ext cx="155407" cy="379194"/>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6AC05BFF-B370-44E3-9B06-346FB88987CC}"/>
                  </a:ext>
                </a:extLst>
              </p:cNvPr>
              <p:cNvCxnSpPr>
                <a:stCxn id="154" idx="2"/>
                <a:endCxn id="153" idx="6"/>
              </p:cNvCxnSpPr>
              <p:nvPr/>
            </p:nvCxnSpPr>
            <p:spPr>
              <a:xfrm flipH="1">
                <a:off x="1320804" y="3626369"/>
                <a:ext cx="384906" cy="54710"/>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88920533-017C-4CB9-A808-7C91FA2F1230}"/>
                  </a:ext>
                </a:extLst>
              </p:cNvPr>
              <p:cNvCxnSpPr>
                <a:stCxn id="153" idx="0"/>
                <a:endCxn id="152" idx="4"/>
              </p:cNvCxnSpPr>
              <p:nvPr/>
            </p:nvCxnSpPr>
            <p:spPr>
              <a:xfrm flipH="1" flipV="1">
                <a:off x="720970" y="3075389"/>
                <a:ext cx="336065" cy="35168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2C8909D8-E286-4336-9C3B-D5471C90023C}"/>
                  </a:ext>
                </a:extLst>
              </p:cNvPr>
              <p:cNvCxnSpPr>
                <a:stCxn id="152" idx="0"/>
                <a:endCxn id="151" idx="2"/>
              </p:cNvCxnSpPr>
              <p:nvPr/>
            </p:nvCxnSpPr>
            <p:spPr>
              <a:xfrm flipV="1">
                <a:off x="720970" y="2203972"/>
                <a:ext cx="488464" cy="36341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55CBE115-A0B2-4BD4-9C30-CCE0CE790241}"/>
                  </a:ext>
                </a:extLst>
              </p:cNvPr>
              <p:cNvSpPr/>
              <p:nvPr/>
            </p:nvSpPr>
            <p:spPr>
              <a:xfrm>
                <a:off x="2082803" y="2536126"/>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5</a:t>
                </a:r>
              </a:p>
            </p:txBody>
          </p:sp>
          <p:sp>
            <p:nvSpPr>
              <p:cNvPr id="161" name="Oval 160">
                <a:extLst>
                  <a:ext uri="{FF2B5EF4-FFF2-40B4-BE49-F238E27FC236}">
                    <a16:creationId xmlns:a16="http://schemas.microsoft.com/office/drawing/2014/main" id="{A1E56F73-BA70-4AF1-9495-D9981D182D82}"/>
                  </a:ext>
                </a:extLst>
              </p:cNvPr>
              <p:cNvSpPr/>
              <p:nvPr/>
            </p:nvSpPr>
            <p:spPr>
              <a:xfrm>
                <a:off x="2486189" y="3680703"/>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6</a:t>
                </a:r>
              </a:p>
            </p:txBody>
          </p:sp>
          <p:sp>
            <p:nvSpPr>
              <p:cNvPr id="162" name="Oval 161">
                <a:extLst>
                  <a:ext uri="{FF2B5EF4-FFF2-40B4-BE49-F238E27FC236}">
                    <a16:creationId xmlns:a16="http://schemas.microsoft.com/office/drawing/2014/main" id="{0ADC1B85-709D-4571-B6B0-BFDBE0FAD80D}"/>
                  </a:ext>
                </a:extLst>
              </p:cNvPr>
              <p:cNvSpPr/>
              <p:nvPr/>
            </p:nvSpPr>
            <p:spPr>
              <a:xfrm>
                <a:off x="3485635" y="3653360"/>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9</a:t>
                </a:r>
              </a:p>
            </p:txBody>
          </p:sp>
          <p:sp>
            <p:nvSpPr>
              <p:cNvPr id="163" name="Oval 162">
                <a:extLst>
                  <a:ext uri="{FF2B5EF4-FFF2-40B4-BE49-F238E27FC236}">
                    <a16:creationId xmlns:a16="http://schemas.microsoft.com/office/drawing/2014/main" id="{372B5709-28EE-4B73-8F3A-C2EEF289377A}"/>
                  </a:ext>
                </a:extLst>
              </p:cNvPr>
              <p:cNvSpPr/>
              <p:nvPr/>
            </p:nvSpPr>
            <p:spPr>
              <a:xfrm>
                <a:off x="2579975" y="4770927"/>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7</a:t>
                </a:r>
              </a:p>
            </p:txBody>
          </p:sp>
          <p:sp>
            <p:nvSpPr>
              <p:cNvPr id="164" name="Oval 163">
                <a:extLst>
                  <a:ext uri="{FF2B5EF4-FFF2-40B4-BE49-F238E27FC236}">
                    <a16:creationId xmlns:a16="http://schemas.microsoft.com/office/drawing/2014/main" id="{5EE47FC8-8C28-41D4-8DCF-6CF3D746803C}"/>
                  </a:ext>
                </a:extLst>
              </p:cNvPr>
              <p:cNvSpPr/>
              <p:nvPr/>
            </p:nvSpPr>
            <p:spPr>
              <a:xfrm>
                <a:off x="3689737" y="4708409"/>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8</a:t>
                </a:r>
              </a:p>
            </p:txBody>
          </p:sp>
          <p:cxnSp>
            <p:nvCxnSpPr>
              <p:cNvPr id="165" name="Straight Arrow Connector 164">
                <a:extLst>
                  <a:ext uri="{FF2B5EF4-FFF2-40B4-BE49-F238E27FC236}">
                    <a16:creationId xmlns:a16="http://schemas.microsoft.com/office/drawing/2014/main" id="{F5DCA4B5-A95C-4E2E-A4A1-36EEECCAC2AA}"/>
                  </a:ext>
                </a:extLst>
              </p:cNvPr>
              <p:cNvCxnSpPr>
                <a:stCxn id="161" idx="6"/>
                <a:endCxn id="162" idx="2"/>
              </p:cNvCxnSpPr>
              <p:nvPr/>
            </p:nvCxnSpPr>
            <p:spPr>
              <a:xfrm flipV="1">
                <a:off x="3013728" y="3907361"/>
                <a:ext cx="471907" cy="2734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F508E21B-9B3C-4CBA-91D3-B20D6B34CBF6}"/>
                  </a:ext>
                </a:extLst>
              </p:cNvPr>
              <p:cNvCxnSpPr>
                <a:stCxn id="162" idx="4"/>
              </p:cNvCxnSpPr>
              <p:nvPr/>
            </p:nvCxnSpPr>
            <p:spPr>
              <a:xfrm>
                <a:off x="3749405" y="4161361"/>
                <a:ext cx="13709" cy="57818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A3B0D9C3-A8EB-4DBF-A1AB-0500AC638403}"/>
                  </a:ext>
                </a:extLst>
              </p:cNvPr>
              <p:cNvCxnSpPr>
                <a:stCxn id="164" idx="2"/>
                <a:endCxn id="163" idx="6"/>
              </p:cNvCxnSpPr>
              <p:nvPr/>
            </p:nvCxnSpPr>
            <p:spPr>
              <a:xfrm flipH="1">
                <a:off x="3107514" y="4962410"/>
                <a:ext cx="582223" cy="62518"/>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CE7D0450-6CA3-4296-8CA7-6E3F40A5D7DF}"/>
                  </a:ext>
                </a:extLst>
              </p:cNvPr>
              <p:cNvCxnSpPr>
                <a:stCxn id="163" idx="0"/>
                <a:endCxn id="161" idx="4"/>
              </p:cNvCxnSpPr>
              <p:nvPr/>
            </p:nvCxnSpPr>
            <p:spPr>
              <a:xfrm flipH="1" flipV="1">
                <a:off x="2749959" y="4188704"/>
                <a:ext cx="93786" cy="5822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sp>
            <p:nvSpPr>
              <p:cNvPr id="169" name="Oval 168">
                <a:extLst>
                  <a:ext uri="{FF2B5EF4-FFF2-40B4-BE49-F238E27FC236}">
                    <a16:creationId xmlns:a16="http://schemas.microsoft.com/office/drawing/2014/main" id="{0752C1BF-31F7-4300-AED3-7AECBE701D60}"/>
                  </a:ext>
                </a:extLst>
              </p:cNvPr>
              <p:cNvSpPr/>
              <p:nvPr/>
            </p:nvSpPr>
            <p:spPr>
              <a:xfrm>
                <a:off x="4903789" y="1838011"/>
                <a:ext cx="838198"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13</a:t>
                </a:r>
              </a:p>
            </p:txBody>
          </p:sp>
          <p:sp>
            <p:nvSpPr>
              <p:cNvPr id="170" name="Oval 169">
                <a:extLst>
                  <a:ext uri="{FF2B5EF4-FFF2-40B4-BE49-F238E27FC236}">
                    <a16:creationId xmlns:a16="http://schemas.microsoft.com/office/drawing/2014/main" id="{1F235A6E-5602-4E22-8F69-E5BAF69D7FFB}"/>
                  </a:ext>
                </a:extLst>
              </p:cNvPr>
              <p:cNvSpPr/>
              <p:nvPr/>
            </p:nvSpPr>
            <p:spPr>
              <a:xfrm>
                <a:off x="4151555" y="2553118"/>
                <a:ext cx="752234" cy="46519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14</a:t>
                </a:r>
              </a:p>
            </p:txBody>
          </p:sp>
          <p:sp>
            <p:nvSpPr>
              <p:cNvPr id="171" name="Oval 170">
                <a:extLst>
                  <a:ext uri="{FF2B5EF4-FFF2-40B4-BE49-F238E27FC236}">
                    <a16:creationId xmlns:a16="http://schemas.microsoft.com/office/drawing/2014/main" id="{9CC8434A-5073-4E63-AE78-3AADAA625DE2}"/>
                  </a:ext>
                </a:extLst>
              </p:cNvPr>
              <p:cNvSpPr/>
              <p:nvPr/>
            </p:nvSpPr>
            <p:spPr>
              <a:xfrm>
                <a:off x="4487620" y="3412808"/>
                <a:ext cx="6799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n>
                      <a:solidFill>
                        <a:srgbClr val="000000"/>
                      </a:solidFill>
                    </a:ln>
                    <a:solidFill>
                      <a:srgbClr val="292934"/>
                    </a:solidFill>
                  </a:rPr>
                  <a:t>10</a:t>
                </a:r>
              </a:p>
            </p:txBody>
          </p:sp>
          <p:sp>
            <p:nvSpPr>
              <p:cNvPr id="172" name="Oval 171">
                <a:extLst>
                  <a:ext uri="{FF2B5EF4-FFF2-40B4-BE49-F238E27FC236}">
                    <a16:creationId xmlns:a16="http://schemas.microsoft.com/office/drawing/2014/main" id="{3AB5CA48-D535-4DA9-BAE4-C91130DA82E3}"/>
                  </a:ext>
                </a:extLst>
              </p:cNvPr>
              <p:cNvSpPr/>
              <p:nvPr/>
            </p:nvSpPr>
            <p:spPr>
              <a:xfrm>
                <a:off x="5682543" y="3373610"/>
                <a:ext cx="904632"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11</a:t>
                </a:r>
              </a:p>
            </p:txBody>
          </p:sp>
          <p:cxnSp>
            <p:nvCxnSpPr>
              <p:cNvPr id="173" name="Straight Arrow Connector 172">
                <a:extLst>
                  <a:ext uri="{FF2B5EF4-FFF2-40B4-BE49-F238E27FC236}">
                    <a16:creationId xmlns:a16="http://schemas.microsoft.com/office/drawing/2014/main" id="{65D3D207-2CAF-4DC9-835C-87FB05958E39}"/>
                  </a:ext>
                </a:extLst>
              </p:cNvPr>
              <p:cNvCxnSpPr>
                <a:endCxn id="178" idx="2"/>
              </p:cNvCxnSpPr>
              <p:nvPr/>
            </p:nvCxnSpPr>
            <p:spPr>
              <a:xfrm>
                <a:off x="5431328" y="2342101"/>
                <a:ext cx="602065" cy="31337"/>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29AF015C-163E-4444-9BD8-816067401C06}"/>
                  </a:ext>
                </a:extLst>
              </p:cNvPr>
              <p:cNvCxnSpPr/>
              <p:nvPr/>
            </p:nvCxnSpPr>
            <p:spPr>
              <a:xfrm flipH="1">
                <a:off x="5997432" y="2610521"/>
                <a:ext cx="293953" cy="865731"/>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258CC3AE-2EE9-402F-84C9-ECD6C76A6888}"/>
                  </a:ext>
                </a:extLst>
              </p:cNvPr>
              <p:cNvCxnSpPr/>
              <p:nvPr/>
            </p:nvCxnSpPr>
            <p:spPr>
              <a:xfrm flipH="1">
                <a:off x="5049949" y="3412808"/>
                <a:ext cx="947483" cy="11359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384A872B-D000-405F-B47C-F33BB9F03F45}"/>
                  </a:ext>
                </a:extLst>
              </p:cNvPr>
              <p:cNvCxnSpPr>
                <a:stCxn id="171" idx="0"/>
                <a:endCxn id="170" idx="4"/>
              </p:cNvCxnSpPr>
              <p:nvPr/>
            </p:nvCxnSpPr>
            <p:spPr>
              <a:xfrm flipH="1" flipV="1">
                <a:off x="4527672" y="3018309"/>
                <a:ext cx="299918" cy="39449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120925E4-60FE-4EBA-B6B6-5366C0506028}"/>
                  </a:ext>
                </a:extLst>
              </p:cNvPr>
              <p:cNvCxnSpPr>
                <a:stCxn id="170" idx="0"/>
                <a:endCxn id="169" idx="4"/>
              </p:cNvCxnSpPr>
              <p:nvPr/>
            </p:nvCxnSpPr>
            <p:spPr>
              <a:xfrm flipV="1">
                <a:off x="4527672" y="2346012"/>
                <a:ext cx="795216" cy="20710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sp>
            <p:nvSpPr>
              <p:cNvPr id="178" name="Oval 177">
                <a:extLst>
                  <a:ext uri="{FF2B5EF4-FFF2-40B4-BE49-F238E27FC236}">
                    <a16:creationId xmlns:a16="http://schemas.microsoft.com/office/drawing/2014/main" id="{D35C6230-4A4F-43C0-ADC3-9C23AD220605}"/>
                  </a:ext>
                </a:extLst>
              </p:cNvPr>
              <p:cNvSpPr/>
              <p:nvPr/>
            </p:nvSpPr>
            <p:spPr>
              <a:xfrm>
                <a:off x="6033393" y="2092012"/>
                <a:ext cx="741619" cy="562852"/>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12</a:t>
                </a:r>
              </a:p>
            </p:txBody>
          </p:sp>
        </p:grpSp>
        <p:cxnSp>
          <p:nvCxnSpPr>
            <p:cNvPr id="138" name="Straight Arrow Connector 137">
              <a:extLst>
                <a:ext uri="{FF2B5EF4-FFF2-40B4-BE49-F238E27FC236}">
                  <a16:creationId xmlns:a16="http://schemas.microsoft.com/office/drawing/2014/main" id="{31E31684-E454-4707-8011-E3D639A26401}"/>
                </a:ext>
              </a:extLst>
            </p:cNvPr>
            <p:cNvCxnSpPr>
              <a:stCxn id="160" idx="5"/>
              <a:endCxn id="162" idx="1"/>
            </p:cNvCxnSpPr>
            <p:nvPr/>
          </p:nvCxnSpPr>
          <p:spPr>
            <a:xfrm>
              <a:off x="2533086" y="2969732"/>
              <a:ext cx="1029805" cy="7580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E381EE4F-E17B-4B3C-98E1-5D7914F5642B}"/>
                </a:ext>
              </a:extLst>
            </p:cNvPr>
            <p:cNvCxnSpPr>
              <a:stCxn id="161" idx="0"/>
              <a:endCxn id="170" idx="3"/>
            </p:cNvCxnSpPr>
            <p:nvPr/>
          </p:nvCxnSpPr>
          <p:spPr>
            <a:xfrm flipV="1">
              <a:off x="2749959" y="2950183"/>
              <a:ext cx="1511758" cy="730520"/>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A9A89D72-D650-41A1-8F1C-395688542FD9}"/>
                </a:ext>
              </a:extLst>
            </p:cNvPr>
            <p:cNvCxnSpPr>
              <a:stCxn id="160" idx="5"/>
              <a:endCxn id="170" idx="3"/>
            </p:cNvCxnSpPr>
            <p:nvPr/>
          </p:nvCxnSpPr>
          <p:spPr>
            <a:xfrm flipV="1">
              <a:off x="2533086" y="2950183"/>
              <a:ext cx="1728631" cy="1954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51F2558C-2470-4E8E-B739-71FF890385A0}"/>
                </a:ext>
              </a:extLst>
            </p:cNvPr>
            <p:cNvCxnSpPr>
              <a:stCxn id="169" idx="4"/>
              <a:endCxn id="171" idx="7"/>
            </p:cNvCxnSpPr>
            <p:nvPr/>
          </p:nvCxnSpPr>
          <p:spPr>
            <a:xfrm flipH="1">
              <a:off x="5067984" y="2346012"/>
              <a:ext cx="254904" cy="1141191"/>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4E3E574-F4DB-49CA-9D9C-759211294723}"/>
                </a:ext>
              </a:extLst>
            </p:cNvPr>
            <p:cNvCxnSpPr/>
            <p:nvPr/>
          </p:nvCxnSpPr>
          <p:spPr>
            <a:xfrm>
              <a:off x="5257350" y="2346012"/>
              <a:ext cx="811971" cy="1027598"/>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8DD97416-3024-436F-879C-CDB8D739447C}"/>
                </a:ext>
              </a:extLst>
            </p:cNvPr>
            <p:cNvCxnSpPr>
              <a:stCxn id="171" idx="7"/>
              <a:endCxn id="178" idx="2"/>
            </p:cNvCxnSpPr>
            <p:nvPr/>
          </p:nvCxnSpPr>
          <p:spPr>
            <a:xfrm flipV="1">
              <a:off x="5067984" y="2373438"/>
              <a:ext cx="965409" cy="1113765"/>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860C820E-FEB7-4D2C-BD54-B25AFE0538E6}"/>
                </a:ext>
              </a:extLst>
            </p:cNvPr>
            <p:cNvCxnSpPr/>
            <p:nvPr/>
          </p:nvCxnSpPr>
          <p:spPr>
            <a:xfrm flipH="1">
              <a:off x="2919942" y="3856139"/>
              <a:ext cx="565693" cy="953598"/>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4488EBFD-90FE-4E15-8DEB-3FF4F9B83C24}"/>
                </a:ext>
              </a:extLst>
            </p:cNvPr>
            <p:cNvCxnSpPr>
              <a:stCxn id="153" idx="0"/>
              <a:endCxn id="151" idx="2"/>
            </p:cNvCxnSpPr>
            <p:nvPr/>
          </p:nvCxnSpPr>
          <p:spPr>
            <a:xfrm flipV="1">
              <a:off x="1057035" y="2203972"/>
              <a:ext cx="152399" cy="122310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815C5127-F53B-4512-B4A8-D17B435B291B}"/>
                </a:ext>
              </a:extLst>
            </p:cNvPr>
            <p:cNvCxnSpPr/>
            <p:nvPr/>
          </p:nvCxnSpPr>
          <p:spPr>
            <a:xfrm flipH="1">
              <a:off x="793265" y="2680682"/>
              <a:ext cx="1254367" cy="406255"/>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E6E63F8A-58A6-4973-B3D6-D73A2FA92C8F}"/>
                </a:ext>
              </a:extLst>
            </p:cNvPr>
            <p:cNvCxnSpPr>
              <a:stCxn id="154" idx="5"/>
              <a:endCxn id="161" idx="1"/>
            </p:cNvCxnSpPr>
            <p:nvPr/>
          </p:nvCxnSpPr>
          <p:spPr>
            <a:xfrm flipV="1">
              <a:off x="2155993" y="3755098"/>
              <a:ext cx="407452" cy="5087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661860C1-BA19-4E6D-95F0-514C1B4D4ED1}"/>
                </a:ext>
              </a:extLst>
            </p:cNvPr>
            <p:cNvCxnSpPr>
              <a:stCxn id="162" idx="6"/>
              <a:endCxn id="171" idx="2"/>
            </p:cNvCxnSpPr>
            <p:nvPr/>
          </p:nvCxnSpPr>
          <p:spPr>
            <a:xfrm flipV="1">
              <a:off x="4013174" y="3666809"/>
              <a:ext cx="474446" cy="24055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2CB3DE5B-816D-4E1A-B896-B722A6DDEF0F}"/>
                </a:ext>
              </a:extLst>
            </p:cNvPr>
            <p:cNvCxnSpPr/>
            <p:nvPr/>
          </p:nvCxnSpPr>
          <p:spPr>
            <a:xfrm>
              <a:off x="1758999" y="2176800"/>
              <a:ext cx="3244072" cy="6764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E460EE67-8A50-4578-9569-F518DB1D8DF8}"/>
                </a:ext>
              </a:extLst>
            </p:cNvPr>
            <p:cNvCxnSpPr/>
            <p:nvPr/>
          </p:nvCxnSpPr>
          <p:spPr>
            <a:xfrm flipV="1">
              <a:off x="2610342" y="2293863"/>
              <a:ext cx="2370703" cy="51850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grpSp>
      <p:grpSp>
        <p:nvGrpSpPr>
          <p:cNvPr id="179" name="Group 178">
            <a:extLst>
              <a:ext uri="{FF2B5EF4-FFF2-40B4-BE49-F238E27FC236}">
                <a16:creationId xmlns:a16="http://schemas.microsoft.com/office/drawing/2014/main" id="{15CEA705-1F05-4B9A-A595-8D01869C2873}"/>
              </a:ext>
            </a:extLst>
          </p:cNvPr>
          <p:cNvGrpSpPr/>
          <p:nvPr/>
        </p:nvGrpSpPr>
        <p:grpSpPr>
          <a:xfrm>
            <a:off x="5866928" y="3280562"/>
            <a:ext cx="6317812" cy="3440917"/>
            <a:chOff x="457200" y="1838011"/>
            <a:chExt cx="6317812" cy="3440917"/>
          </a:xfrm>
        </p:grpSpPr>
        <p:grpSp>
          <p:nvGrpSpPr>
            <p:cNvPr id="180" name="Group 179">
              <a:extLst>
                <a:ext uri="{FF2B5EF4-FFF2-40B4-BE49-F238E27FC236}">
                  <a16:creationId xmlns:a16="http://schemas.microsoft.com/office/drawing/2014/main" id="{AF35E9D4-16FA-4AA5-AF76-3778EBB63CF6}"/>
                </a:ext>
              </a:extLst>
            </p:cNvPr>
            <p:cNvGrpSpPr/>
            <p:nvPr/>
          </p:nvGrpSpPr>
          <p:grpSpPr>
            <a:xfrm>
              <a:off x="457200" y="1838011"/>
              <a:ext cx="6317812" cy="3440917"/>
              <a:chOff x="457200" y="1838011"/>
              <a:chExt cx="6317812" cy="3440917"/>
            </a:xfrm>
          </p:grpSpPr>
          <p:sp>
            <p:nvSpPr>
              <p:cNvPr id="194" name="Oval 193">
                <a:extLst>
                  <a:ext uri="{FF2B5EF4-FFF2-40B4-BE49-F238E27FC236}">
                    <a16:creationId xmlns:a16="http://schemas.microsoft.com/office/drawing/2014/main" id="{608CB9F8-9D74-454B-823C-AA8A7E2007FA}"/>
                  </a:ext>
                </a:extLst>
              </p:cNvPr>
              <p:cNvSpPr/>
              <p:nvPr/>
            </p:nvSpPr>
            <p:spPr>
              <a:xfrm>
                <a:off x="1209434" y="1949971"/>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a:t>
                </a:r>
              </a:p>
            </p:txBody>
          </p:sp>
          <p:sp>
            <p:nvSpPr>
              <p:cNvPr id="195" name="Oval 194">
                <a:extLst>
                  <a:ext uri="{FF2B5EF4-FFF2-40B4-BE49-F238E27FC236}">
                    <a16:creationId xmlns:a16="http://schemas.microsoft.com/office/drawing/2014/main" id="{517061D5-59A6-4D7C-9480-449C0A559BC9}"/>
                  </a:ext>
                </a:extLst>
              </p:cNvPr>
              <p:cNvSpPr/>
              <p:nvPr/>
            </p:nvSpPr>
            <p:spPr>
              <a:xfrm>
                <a:off x="457200" y="256738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2</a:t>
                </a:r>
              </a:p>
            </p:txBody>
          </p:sp>
          <p:sp>
            <p:nvSpPr>
              <p:cNvPr id="196" name="Oval 195">
                <a:extLst>
                  <a:ext uri="{FF2B5EF4-FFF2-40B4-BE49-F238E27FC236}">
                    <a16:creationId xmlns:a16="http://schemas.microsoft.com/office/drawing/2014/main" id="{05C4DE02-A650-4219-A2F4-A8A77C334EC3}"/>
                  </a:ext>
                </a:extLst>
              </p:cNvPr>
              <p:cNvSpPr/>
              <p:nvPr/>
            </p:nvSpPr>
            <p:spPr>
              <a:xfrm>
                <a:off x="793265" y="342707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3</a:t>
                </a:r>
              </a:p>
            </p:txBody>
          </p:sp>
          <p:sp>
            <p:nvSpPr>
              <p:cNvPr id="197" name="Oval 196">
                <a:extLst>
                  <a:ext uri="{FF2B5EF4-FFF2-40B4-BE49-F238E27FC236}">
                    <a16:creationId xmlns:a16="http://schemas.microsoft.com/office/drawing/2014/main" id="{C016FA24-70B7-4A71-B3B8-8C14F45992F2}"/>
                  </a:ext>
                </a:extLst>
              </p:cNvPr>
              <p:cNvSpPr/>
              <p:nvPr/>
            </p:nvSpPr>
            <p:spPr>
              <a:xfrm>
                <a:off x="1705710" y="3372368"/>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4</a:t>
                </a:r>
              </a:p>
            </p:txBody>
          </p:sp>
          <p:cxnSp>
            <p:nvCxnSpPr>
              <p:cNvPr id="198" name="Straight Arrow Connector 197">
                <a:extLst>
                  <a:ext uri="{FF2B5EF4-FFF2-40B4-BE49-F238E27FC236}">
                    <a16:creationId xmlns:a16="http://schemas.microsoft.com/office/drawing/2014/main" id="{7DB952B2-0BF8-4024-94E5-9F87F7BCE058}"/>
                  </a:ext>
                </a:extLst>
              </p:cNvPr>
              <p:cNvCxnSpPr/>
              <p:nvPr/>
            </p:nvCxnSpPr>
            <p:spPr>
              <a:xfrm>
                <a:off x="1736973" y="2356371"/>
                <a:ext cx="387914" cy="31276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F1C03549-B4E1-4587-9881-D72B2C695162}"/>
                  </a:ext>
                </a:extLst>
              </p:cNvPr>
              <p:cNvCxnSpPr/>
              <p:nvPr/>
            </p:nvCxnSpPr>
            <p:spPr>
              <a:xfrm flipH="1">
                <a:off x="2047632" y="2993174"/>
                <a:ext cx="155407" cy="379194"/>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69680663-A608-443E-9B96-D76F9E6B6CD6}"/>
                  </a:ext>
                </a:extLst>
              </p:cNvPr>
              <p:cNvCxnSpPr>
                <a:stCxn id="197" idx="2"/>
                <a:endCxn id="196" idx="6"/>
              </p:cNvCxnSpPr>
              <p:nvPr/>
            </p:nvCxnSpPr>
            <p:spPr>
              <a:xfrm flipH="1">
                <a:off x="1320804" y="3626369"/>
                <a:ext cx="384906" cy="54710"/>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D4AAB6FC-3A83-4E01-9170-5579441834A1}"/>
                  </a:ext>
                </a:extLst>
              </p:cNvPr>
              <p:cNvCxnSpPr>
                <a:stCxn id="196" idx="0"/>
                <a:endCxn id="195" idx="4"/>
              </p:cNvCxnSpPr>
              <p:nvPr/>
            </p:nvCxnSpPr>
            <p:spPr>
              <a:xfrm flipH="1" flipV="1">
                <a:off x="720970" y="3075389"/>
                <a:ext cx="336065" cy="35168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B05A5198-4F24-4BCC-AA94-FDDC885A8C8D}"/>
                  </a:ext>
                </a:extLst>
              </p:cNvPr>
              <p:cNvCxnSpPr>
                <a:stCxn id="195" idx="0"/>
                <a:endCxn id="194" idx="2"/>
              </p:cNvCxnSpPr>
              <p:nvPr/>
            </p:nvCxnSpPr>
            <p:spPr>
              <a:xfrm flipV="1">
                <a:off x="720970" y="2203972"/>
                <a:ext cx="488464" cy="36341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03" name="Oval 202">
                <a:extLst>
                  <a:ext uri="{FF2B5EF4-FFF2-40B4-BE49-F238E27FC236}">
                    <a16:creationId xmlns:a16="http://schemas.microsoft.com/office/drawing/2014/main" id="{BA545A35-1909-44ED-B62E-6F83F287ECDE}"/>
                  </a:ext>
                </a:extLst>
              </p:cNvPr>
              <p:cNvSpPr/>
              <p:nvPr/>
            </p:nvSpPr>
            <p:spPr>
              <a:xfrm>
                <a:off x="2082803" y="2536126"/>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5</a:t>
                </a:r>
              </a:p>
            </p:txBody>
          </p:sp>
          <p:sp>
            <p:nvSpPr>
              <p:cNvPr id="204" name="Oval 203">
                <a:extLst>
                  <a:ext uri="{FF2B5EF4-FFF2-40B4-BE49-F238E27FC236}">
                    <a16:creationId xmlns:a16="http://schemas.microsoft.com/office/drawing/2014/main" id="{90C6C82E-C018-4A2B-AEE8-513A0557A6EC}"/>
                  </a:ext>
                </a:extLst>
              </p:cNvPr>
              <p:cNvSpPr/>
              <p:nvPr/>
            </p:nvSpPr>
            <p:spPr>
              <a:xfrm>
                <a:off x="2486189" y="3680703"/>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6</a:t>
                </a:r>
              </a:p>
            </p:txBody>
          </p:sp>
          <p:sp>
            <p:nvSpPr>
              <p:cNvPr id="205" name="Oval 204">
                <a:extLst>
                  <a:ext uri="{FF2B5EF4-FFF2-40B4-BE49-F238E27FC236}">
                    <a16:creationId xmlns:a16="http://schemas.microsoft.com/office/drawing/2014/main" id="{DDB58101-2539-4452-A558-7824DC075D2C}"/>
                  </a:ext>
                </a:extLst>
              </p:cNvPr>
              <p:cNvSpPr/>
              <p:nvPr/>
            </p:nvSpPr>
            <p:spPr>
              <a:xfrm>
                <a:off x="3485635" y="3653360"/>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9</a:t>
                </a:r>
              </a:p>
            </p:txBody>
          </p:sp>
          <p:sp>
            <p:nvSpPr>
              <p:cNvPr id="206" name="Oval 205">
                <a:extLst>
                  <a:ext uri="{FF2B5EF4-FFF2-40B4-BE49-F238E27FC236}">
                    <a16:creationId xmlns:a16="http://schemas.microsoft.com/office/drawing/2014/main" id="{792DC951-70E2-48FF-BBC8-C18D616DCF80}"/>
                  </a:ext>
                </a:extLst>
              </p:cNvPr>
              <p:cNvSpPr/>
              <p:nvPr/>
            </p:nvSpPr>
            <p:spPr>
              <a:xfrm>
                <a:off x="2579975" y="4770927"/>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7</a:t>
                </a:r>
              </a:p>
            </p:txBody>
          </p:sp>
          <p:sp>
            <p:nvSpPr>
              <p:cNvPr id="207" name="Oval 206">
                <a:extLst>
                  <a:ext uri="{FF2B5EF4-FFF2-40B4-BE49-F238E27FC236}">
                    <a16:creationId xmlns:a16="http://schemas.microsoft.com/office/drawing/2014/main" id="{976E11D9-AEC5-451F-8B16-954AEA32F875}"/>
                  </a:ext>
                </a:extLst>
              </p:cNvPr>
              <p:cNvSpPr/>
              <p:nvPr/>
            </p:nvSpPr>
            <p:spPr>
              <a:xfrm>
                <a:off x="3689737" y="4708409"/>
                <a:ext cx="5275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8</a:t>
                </a:r>
              </a:p>
            </p:txBody>
          </p:sp>
          <p:cxnSp>
            <p:nvCxnSpPr>
              <p:cNvPr id="208" name="Straight Arrow Connector 207">
                <a:extLst>
                  <a:ext uri="{FF2B5EF4-FFF2-40B4-BE49-F238E27FC236}">
                    <a16:creationId xmlns:a16="http://schemas.microsoft.com/office/drawing/2014/main" id="{F2656953-9FF0-4C8D-8511-231F6B8692C9}"/>
                  </a:ext>
                </a:extLst>
              </p:cNvPr>
              <p:cNvCxnSpPr>
                <a:stCxn id="204" idx="6"/>
                <a:endCxn id="205" idx="2"/>
              </p:cNvCxnSpPr>
              <p:nvPr/>
            </p:nvCxnSpPr>
            <p:spPr>
              <a:xfrm flipV="1">
                <a:off x="3013728" y="3907361"/>
                <a:ext cx="471907" cy="2734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41966EFD-69F5-48B6-9FCF-B692D8089262}"/>
                  </a:ext>
                </a:extLst>
              </p:cNvPr>
              <p:cNvCxnSpPr>
                <a:stCxn id="205" idx="4"/>
              </p:cNvCxnSpPr>
              <p:nvPr/>
            </p:nvCxnSpPr>
            <p:spPr>
              <a:xfrm>
                <a:off x="3749405" y="4161361"/>
                <a:ext cx="13709" cy="578182"/>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558C772D-BC21-436E-842C-2AAD01CE8C53}"/>
                  </a:ext>
                </a:extLst>
              </p:cNvPr>
              <p:cNvCxnSpPr>
                <a:stCxn id="207" idx="2"/>
                <a:endCxn id="206" idx="6"/>
              </p:cNvCxnSpPr>
              <p:nvPr/>
            </p:nvCxnSpPr>
            <p:spPr>
              <a:xfrm flipH="1">
                <a:off x="3107514" y="4962410"/>
                <a:ext cx="582223" cy="6251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BD9D50EA-92CE-49B4-8259-6BB5644D6FC4}"/>
                  </a:ext>
                </a:extLst>
              </p:cNvPr>
              <p:cNvCxnSpPr>
                <a:stCxn id="206" idx="0"/>
                <a:endCxn id="204" idx="4"/>
              </p:cNvCxnSpPr>
              <p:nvPr/>
            </p:nvCxnSpPr>
            <p:spPr>
              <a:xfrm flipH="1" flipV="1">
                <a:off x="2749959" y="4188704"/>
                <a:ext cx="93786" cy="58222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12" name="Oval 211">
                <a:extLst>
                  <a:ext uri="{FF2B5EF4-FFF2-40B4-BE49-F238E27FC236}">
                    <a16:creationId xmlns:a16="http://schemas.microsoft.com/office/drawing/2014/main" id="{89CDDA9A-B507-432B-8CF3-9382347F5833}"/>
                  </a:ext>
                </a:extLst>
              </p:cNvPr>
              <p:cNvSpPr/>
              <p:nvPr/>
            </p:nvSpPr>
            <p:spPr>
              <a:xfrm>
                <a:off x="4903789" y="1838011"/>
                <a:ext cx="838198"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13</a:t>
                </a:r>
              </a:p>
            </p:txBody>
          </p:sp>
          <p:sp>
            <p:nvSpPr>
              <p:cNvPr id="213" name="Oval 212">
                <a:extLst>
                  <a:ext uri="{FF2B5EF4-FFF2-40B4-BE49-F238E27FC236}">
                    <a16:creationId xmlns:a16="http://schemas.microsoft.com/office/drawing/2014/main" id="{3663FBBC-9A0D-4E9B-8865-9507242C78DF}"/>
                  </a:ext>
                </a:extLst>
              </p:cNvPr>
              <p:cNvSpPr/>
              <p:nvPr/>
            </p:nvSpPr>
            <p:spPr>
              <a:xfrm>
                <a:off x="4151555" y="2553118"/>
                <a:ext cx="752234" cy="46519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14</a:t>
                </a:r>
              </a:p>
            </p:txBody>
          </p:sp>
          <p:sp>
            <p:nvSpPr>
              <p:cNvPr id="214" name="Oval 213">
                <a:extLst>
                  <a:ext uri="{FF2B5EF4-FFF2-40B4-BE49-F238E27FC236}">
                    <a16:creationId xmlns:a16="http://schemas.microsoft.com/office/drawing/2014/main" id="{C085CBBE-3A76-4804-A7D2-E17F615EBE95}"/>
                  </a:ext>
                </a:extLst>
              </p:cNvPr>
              <p:cNvSpPr/>
              <p:nvPr/>
            </p:nvSpPr>
            <p:spPr>
              <a:xfrm>
                <a:off x="4487620" y="3412808"/>
                <a:ext cx="679939"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n>
                      <a:solidFill>
                        <a:srgbClr val="000000"/>
                      </a:solidFill>
                    </a:ln>
                    <a:solidFill>
                      <a:srgbClr val="292934"/>
                    </a:solidFill>
                  </a:rPr>
                  <a:t>10</a:t>
                </a:r>
              </a:p>
            </p:txBody>
          </p:sp>
          <p:sp>
            <p:nvSpPr>
              <p:cNvPr id="215" name="Oval 214">
                <a:extLst>
                  <a:ext uri="{FF2B5EF4-FFF2-40B4-BE49-F238E27FC236}">
                    <a16:creationId xmlns:a16="http://schemas.microsoft.com/office/drawing/2014/main" id="{BEA81850-A7FD-4B89-AD88-25857EC6BB1A}"/>
                  </a:ext>
                </a:extLst>
              </p:cNvPr>
              <p:cNvSpPr/>
              <p:nvPr/>
            </p:nvSpPr>
            <p:spPr>
              <a:xfrm>
                <a:off x="5682543" y="3373610"/>
                <a:ext cx="904632" cy="508001"/>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11</a:t>
                </a:r>
              </a:p>
            </p:txBody>
          </p:sp>
          <p:cxnSp>
            <p:nvCxnSpPr>
              <p:cNvPr id="216" name="Straight Arrow Connector 215">
                <a:extLst>
                  <a:ext uri="{FF2B5EF4-FFF2-40B4-BE49-F238E27FC236}">
                    <a16:creationId xmlns:a16="http://schemas.microsoft.com/office/drawing/2014/main" id="{03B5474F-3ADB-440F-BF31-447CECCACBBF}"/>
                  </a:ext>
                </a:extLst>
              </p:cNvPr>
              <p:cNvCxnSpPr>
                <a:endCxn id="221" idx="2"/>
              </p:cNvCxnSpPr>
              <p:nvPr/>
            </p:nvCxnSpPr>
            <p:spPr>
              <a:xfrm>
                <a:off x="5431328" y="2342101"/>
                <a:ext cx="602065" cy="3133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9FC989AB-7154-4DFB-B210-39738CA20BD9}"/>
                  </a:ext>
                </a:extLst>
              </p:cNvPr>
              <p:cNvCxnSpPr/>
              <p:nvPr/>
            </p:nvCxnSpPr>
            <p:spPr>
              <a:xfrm flipH="1">
                <a:off x="5997432" y="2610521"/>
                <a:ext cx="293953" cy="865731"/>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03C8B904-D717-47F2-B0FD-3D417E2B8757}"/>
                  </a:ext>
                </a:extLst>
              </p:cNvPr>
              <p:cNvCxnSpPr/>
              <p:nvPr/>
            </p:nvCxnSpPr>
            <p:spPr>
              <a:xfrm flipH="1">
                <a:off x="5049949" y="3412808"/>
                <a:ext cx="947483" cy="113593"/>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E2B32F2D-1789-49EB-8C8E-C4CBC12AB60E}"/>
                  </a:ext>
                </a:extLst>
              </p:cNvPr>
              <p:cNvCxnSpPr>
                <a:stCxn id="214" idx="0"/>
                <a:endCxn id="213" idx="4"/>
              </p:cNvCxnSpPr>
              <p:nvPr/>
            </p:nvCxnSpPr>
            <p:spPr>
              <a:xfrm flipH="1" flipV="1">
                <a:off x="4527672" y="3018309"/>
                <a:ext cx="299918" cy="39449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D4FA51F2-77D9-4B60-BCF7-70C1C526DE32}"/>
                  </a:ext>
                </a:extLst>
              </p:cNvPr>
              <p:cNvCxnSpPr>
                <a:stCxn id="213" idx="0"/>
                <a:endCxn id="212" idx="4"/>
              </p:cNvCxnSpPr>
              <p:nvPr/>
            </p:nvCxnSpPr>
            <p:spPr>
              <a:xfrm flipV="1">
                <a:off x="4527672" y="2346012"/>
                <a:ext cx="795216" cy="20710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AB53A636-11A8-4D74-9698-EFA27452106C}"/>
                  </a:ext>
                </a:extLst>
              </p:cNvPr>
              <p:cNvSpPr/>
              <p:nvPr/>
            </p:nvSpPr>
            <p:spPr>
              <a:xfrm>
                <a:off x="6033393" y="2092012"/>
                <a:ext cx="741619" cy="562852"/>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292934"/>
                    </a:solidFill>
                  </a:rPr>
                  <a:t>12</a:t>
                </a:r>
              </a:p>
            </p:txBody>
          </p:sp>
        </p:grpSp>
        <p:cxnSp>
          <p:nvCxnSpPr>
            <p:cNvPr id="181" name="Straight Arrow Connector 180">
              <a:extLst>
                <a:ext uri="{FF2B5EF4-FFF2-40B4-BE49-F238E27FC236}">
                  <a16:creationId xmlns:a16="http://schemas.microsoft.com/office/drawing/2014/main" id="{951D82CA-7147-4BC7-8594-09DD4693223E}"/>
                </a:ext>
              </a:extLst>
            </p:cNvPr>
            <p:cNvCxnSpPr>
              <a:stCxn id="203" idx="5"/>
              <a:endCxn id="205" idx="1"/>
            </p:cNvCxnSpPr>
            <p:nvPr/>
          </p:nvCxnSpPr>
          <p:spPr>
            <a:xfrm>
              <a:off x="2533086" y="2969732"/>
              <a:ext cx="1029805" cy="758023"/>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DB7FC34E-25A4-4FE8-A7B0-4639995AD320}"/>
                </a:ext>
              </a:extLst>
            </p:cNvPr>
            <p:cNvCxnSpPr>
              <a:stCxn id="204" idx="0"/>
              <a:endCxn id="213" idx="3"/>
            </p:cNvCxnSpPr>
            <p:nvPr/>
          </p:nvCxnSpPr>
          <p:spPr>
            <a:xfrm flipV="1">
              <a:off x="2749959" y="2950183"/>
              <a:ext cx="1511758" cy="730520"/>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FB5A788E-3B6F-40FB-83BA-F5E7FE5D6A20}"/>
                </a:ext>
              </a:extLst>
            </p:cNvPr>
            <p:cNvCxnSpPr>
              <a:stCxn id="203" idx="5"/>
              <a:endCxn id="213" idx="3"/>
            </p:cNvCxnSpPr>
            <p:nvPr/>
          </p:nvCxnSpPr>
          <p:spPr>
            <a:xfrm flipV="1">
              <a:off x="2533086" y="2950183"/>
              <a:ext cx="1728631" cy="1954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053ABD7C-AAAB-4482-84EE-7D9124814462}"/>
                </a:ext>
              </a:extLst>
            </p:cNvPr>
            <p:cNvCxnSpPr>
              <a:stCxn id="212" idx="4"/>
              <a:endCxn id="214" idx="7"/>
            </p:cNvCxnSpPr>
            <p:nvPr/>
          </p:nvCxnSpPr>
          <p:spPr>
            <a:xfrm flipH="1">
              <a:off x="5067984" y="2346012"/>
              <a:ext cx="254904" cy="1141191"/>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8B0C6690-701B-46F8-9F93-C41903EB2349}"/>
                </a:ext>
              </a:extLst>
            </p:cNvPr>
            <p:cNvCxnSpPr/>
            <p:nvPr/>
          </p:nvCxnSpPr>
          <p:spPr>
            <a:xfrm>
              <a:off x="5257350" y="2346012"/>
              <a:ext cx="811971" cy="102759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015169F0-6AA9-41E7-977E-BC8E3862FAF1}"/>
                </a:ext>
              </a:extLst>
            </p:cNvPr>
            <p:cNvCxnSpPr>
              <a:stCxn id="214" idx="7"/>
              <a:endCxn id="221" idx="2"/>
            </p:cNvCxnSpPr>
            <p:nvPr/>
          </p:nvCxnSpPr>
          <p:spPr>
            <a:xfrm flipV="1">
              <a:off x="5067984" y="2373438"/>
              <a:ext cx="965409" cy="1113765"/>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3875805-01F3-485F-A0C2-78CC4631CAC3}"/>
                </a:ext>
              </a:extLst>
            </p:cNvPr>
            <p:cNvCxnSpPr/>
            <p:nvPr/>
          </p:nvCxnSpPr>
          <p:spPr>
            <a:xfrm flipH="1">
              <a:off x="2919942" y="3856139"/>
              <a:ext cx="565693" cy="953598"/>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07830123-AA41-4D6E-A4B0-BB8A66334BFA}"/>
                </a:ext>
              </a:extLst>
            </p:cNvPr>
            <p:cNvCxnSpPr>
              <a:stCxn id="196" idx="0"/>
              <a:endCxn id="194" idx="2"/>
            </p:cNvCxnSpPr>
            <p:nvPr/>
          </p:nvCxnSpPr>
          <p:spPr>
            <a:xfrm flipV="1">
              <a:off x="1057035" y="2203972"/>
              <a:ext cx="152399" cy="1223106"/>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415A7428-298A-4E0C-B2CD-02D1FE2576BF}"/>
                </a:ext>
              </a:extLst>
            </p:cNvPr>
            <p:cNvCxnSpPr/>
            <p:nvPr/>
          </p:nvCxnSpPr>
          <p:spPr>
            <a:xfrm flipH="1">
              <a:off x="793265" y="2680682"/>
              <a:ext cx="1254367" cy="406255"/>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0" name="Straight Arrow Connector 189">
              <a:extLst>
                <a:ext uri="{FF2B5EF4-FFF2-40B4-BE49-F238E27FC236}">
                  <a16:creationId xmlns:a16="http://schemas.microsoft.com/office/drawing/2014/main" id="{6DE3CF31-EED8-4366-BC9C-00B98BD440E2}"/>
                </a:ext>
              </a:extLst>
            </p:cNvPr>
            <p:cNvCxnSpPr>
              <a:stCxn id="197" idx="5"/>
              <a:endCxn id="204" idx="1"/>
            </p:cNvCxnSpPr>
            <p:nvPr/>
          </p:nvCxnSpPr>
          <p:spPr>
            <a:xfrm flipV="1">
              <a:off x="2155993" y="3755098"/>
              <a:ext cx="407452" cy="5087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1B68136A-02AF-4ECD-B77F-96B7D32A95DA}"/>
                </a:ext>
              </a:extLst>
            </p:cNvPr>
            <p:cNvCxnSpPr>
              <a:stCxn id="205" idx="6"/>
              <a:endCxn id="214" idx="2"/>
            </p:cNvCxnSpPr>
            <p:nvPr/>
          </p:nvCxnSpPr>
          <p:spPr>
            <a:xfrm flipV="1">
              <a:off x="4013174" y="3666809"/>
              <a:ext cx="474446" cy="240552"/>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a:extLst>
                <a:ext uri="{FF2B5EF4-FFF2-40B4-BE49-F238E27FC236}">
                  <a16:creationId xmlns:a16="http://schemas.microsoft.com/office/drawing/2014/main" id="{6824F5D7-0ED6-49D4-92AD-A9F9076628A0}"/>
                </a:ext>
              </a:extLst>
            </p:cNvPr>
            <p:cNvCxnSpPr/>
            <p:nvPr/>
          </p:nvCxnSpPr>
          <p:spPr>
            <a:xfrm>
              <a:off x="1758999" y="2176800"/>
              <a:ext cx="3244072" cy="67646"/>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a:extLst>
                <a:ext uri="{FF2B5EF4-FFF2-40B4-BE49-F238E27FC236}">
                  <a16:creationId xmlns:a16="http://schemas.microsoft.com/office/drawing/2014/main" id="{FB23A773-AC0E-4CFF-9B91-525D815D94DD}"/>
                </a:ext>
              </a:extLst>
            </p:cNvPr>
            <p:cNvCxnSpPr/>
            <p:nvPr/>
          </p:nvCxnSpPr>
          <p:spPr>
            <a:xfrm flipV="1">
              <a:off x="2610342" y="2293863"/>
              <a:ext cx="2370703" cy="518509"/>
            </a:xfrm>
            <a:prstGeom prst="straightConnector1">
              <a:avLst/>
            </a:prstGeom>
            <a:ln w="57150" cmpd="sng">
              <a:solidFill>
                <a:srgbClr val="F731E4"/>
              </a:solidFill>
              <a:tailEnd type="arrow"/>
            </a:ln>
          </p:spPr>
          <p:style>
            <a:lnRef idx="2">
              <a:schemeClr val="accent1"/>
            </a:lnRef>
            <a:fillRef idx="0">
              <a:schemeClr val="accent1"/>
            </a:fillRef>
            <a:effectRef idx="1">
              <a:schemeClr val="accent1"/>
            </a:effectRef>
            <a:fontRef idx="minor">
              <a:schemeClr val="tx1"/>
            </a:fontRef>
          </p:style>
        </p:cxnSp>
      </p:grpSp>
      <p:cxnSp>
        <p:nvCxnSpPr>
          <p:cNvPr id="222" name="Straight Connector 221">
            <a:extLst>
              <a:ext uri="{FF2B5EF4-FFF2-40B4-BE49-F238E27FC236}">
                <a16:creationId xmlns:a16="http://schemas.microsoft.com/office/drawing/2014/main" id="{1E8C5EB4-5960-416C-BAB7-70C16D3A7621}"/>
              </a:ext>
            </a:extLst>
          </p:cNvPr>
          <p:cNvCxnSpPr>
            <a:cxnSpLocks/>
            <a:stCxn id="80" idx="1"/>
            <a:endCxn id="78" idx="5"/>
          </p:cNvCxnSpPr>
          <p:nvPr/>
        </p:nvCxnSpPr>
        <p:spPr>
          <a:xfrm flipH="1" flipV="1">
            <a:off x="8235009" y="1940774"/>
            <a:ext cx="557711" cy="21475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226" name="TextBox 225">
            <a:extLst>
              <a:ext uri="{FF2B5EF4-FFF2-40B4-BE49-F238E27FC236}">
                <a16:creationId xmlns:a16="http://schemas.microsoft.com/office/drawing/2014/main" id="{9F0E4399-DC87-4CF6-92C4-95F54D7A3397}"/>
              </a:ext>
            </a:extLst>
          </p:cNvPr>
          <p:cNvSpPr txBox="1"/>
          <p:nvPr/>
        </p:nvSpPr>
        <p:spPr>
          <a:xfrm>
            <a:off x="8522830" y="1603671"/>
            <a:ext cx="372533" cy="369332"/>
          </a:xfrm>
          <a:prstGeom prst="rect">
            <a:avLst/>
          </a:prstGeom>
          <a:noFill/>
        </p:spPr>
        <p:txBody>
          <a:bodyPr wrap="square" rtlCol="0">
            <a:spAutoFit/>
          </a:bodyPr>
          <a:lstStyle/>
          <a:p>
            <a:r>
              <a:rPr lang="en-US" b="1" dirty="0"/>
              <a:t>2</a:t>
            </a:r>
          </a:p>
        </p:txBody>
      </p:sp>
    </p:spTree>
    <p:extLst>
      <p:ext uri="{BB962C8B-B14F-4D97-AF65-F5344CB8AC3E}">
        <p14:creationId xmlns:p14="http://schemas.microsoft.com/office/powerpoint/2010/main" val="133246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SU">
      <a:dk1>
        <a:srgbClr val="3F3F3F"/>
      </a:dk1>
      <a:lt1>
        <a:srgbClr val="F3F1F1"/>
      </a:lt1>
      <a:dk2>
        <a:srgbClr val="44546A"/>
      </a:dk2>
      <a:lt2>
        <a:srgbClr val="E7E6E6"/>
      </a:lt2>
      <a:accent1>
        <a:srgbClr val="00A0DC"/>
      </a:accent1>
      <a:accent2>
        <a:srgbClr val="F2665E"/>
      </a:accent2>
      <a:accent3>
        <a:srgbClr val="A5A5A5"/>
      </a:accent3>
      <a:accent4>
        <a:srgbClr val="FFC000"/>
      </a:accent4>
      <a:accent5>
        <a:srgbClr val="4472C4"/>
      </a:accent5>
      <a:accent6>
        <a:srgbClr val="70AD47"/>
      </a:accent6>
      <a:hlink>
        <a:srgbClr val="0563C1"/>
      </a:hlink>
      <a:folHlink>
        <a:srgbClr val="954F72"/>
      </a:folHlink>
    </a:clrScheme>
    <a:fontScheme name="Fira">
      <a:majorFont>
        <a:latin typeface="Fira Sans Medium"/>
        <a:ea typeface=""/>
        <a:cs typeface=""/>
      </a:majorFont>
      <a:minorFont>
        <a:latin typeface="Fira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1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030FA8-EECF-4664-82F1-5F066947BADC}">
  <we:reference id="wa104380862" version="1.1.0.2" store="en-US" storeType="OMEX"/>
  <we:alternateReferences>
    <we:reference id="WA104380862" version="1.1.0.2"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310</TotalTime>
  <Words>3554</Words>
  <Application>Microsoft Office PowerPoint</Application>
  <PresentationFormat>Widescreen</PresentationFormat>
  <Paragraphs>864</Paragraphs>
  <Slides>53</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Fira Sans</vt:lpstr>
      <vt:lpstr>Cambria Math</vt:lpstr>
      <vt:lpstr>Arial</vt:lpstr>
      <vt:lpstr>Calibri</vt:lpstr>
      <vt:lpstr>Comic Sans MS Bold</vt:lpstr>
      <vt:lpstr>Times New Roman</vt:lpstr>
      <vt:lpstr>Comic Sans MS</vt:lpstr>
      <vt:lpstr>Fira Sans Medium</vt:lpstr>
      <vt:lpstr>Office Theme</vt:lpstr>
      <vt:lpstr>Acrobat Document</vt:lpstr>
      <vt:lpstr>Scalable Algorithms for Updating Large-Scale Dynamic Networks</vt:lpstr>
      <vt:lpstr>PowerPoint Presentation</vt:lpstr>
      <vt:lpstr>Related Work</vt:lpstr>
      <vt:lpstr>Overview of Presentation</vt:lpstr>
      <vt:lpstr>NETWORK PROPERTIES</vt:lpstr>
      <vt:lpstr>Graph Connectivity</vt:lpstr>
      <vt:lpstr>Edge Insertion</vt:lpstr>
      <vt:lpstr>Edge Deletion</vt:lpstr>
      <vt:lpstr>Graph Properties</vt:lpstr>
      <vt:lpstr>Related Work</vt:lpstr>
      <vt:lpstr>Template for Parallel Algorithm</vt:lpstr>
      <vt:lpstr> PARALLEL DYNAMIC GRAPH ALGORITHMS</vt:lpstr>
      <vt:lpstr>Updating Minimum Spanning Tree</vt:lpstr>
      <vt:lpstr>Issues with Insertion</vt:lpstr>
      <vt:lpstr>Issues with Deletion</vt:lpstr>
      <vt:lpstr>Updating Single Source Shortest Path </vt:lpstr>
      <vt:lpstr>Experiments/Results</vt:lpstr>
      <vt:lpstr>Updating MST</vt:lpstr>
      <vt:lpstr>Comparison to recomputation-based approach for SSSP</vt:lpstr>
      <vt:lpstr>Strong scaling (synthetic graphs) for SSSP</vt:lpstr>
      <vt:lpstr>Strong scaling (real-world graphs) for SSSP</vt:lpstr>
      <vt:lpstr>Asynchrony</vt:lpstr>
      <vt:lpstr>ARCHITECTURE</vt:lpstr>
      <vt:lpstr>Single GPU SSSP update</vt:lpstr>
      <vt:lpstr>GPU Implementation</vt:lpstr>
      <vt:lpstr>Speedup (Dynamic Update VS Recompute)              Gunrock ** (GPU Implementation)</vt:lpstr>
      <vt:lpstr>CPU VS GPU Speedup</vt:lpstr>
      <vt:lpstr>Strongly Connected Components</vt:lpstr>
      <vt:lpstr>Algorithms for Detecting SCC</vt:lpstr>
      <vt:lpstr>SCC-Deletion</vt:lpstr>
      <vt:lpstr>SCC-Insertion</vt:lpstr>
      <vt:lpstr>SCC Scalability </vt:lpstr>
      <vt:lpstr>Page Rank</vt:lpstr>
      <vt:lpstr>PowerPoint Presentation</vt:lpstr>
      <vt:lpstr>Adaptive vs Recomputation  (Batches:-15, Recompute:-80%)</vt:lpstr>
      <vt:lpstr>Adaptive Scalability (Number of Batches:-30)</vt:lpstr>
      <vt:lpstr>Correctness proof  </vt:lpstr>
      <vt:lpstr>Observations about graph updates</vt:lpstr>
      <vt:lpstr>Challenges</vt:lpstr>
      <vt:lpstr>Community Detection</vt:lpstr>
      <vt:lpstr>Permanence</vt:lpstr>
      <vt:lpstr> Permanence Properties</vt:lpstr>
      <vt:lpstr>Maximizing Permanence</vt:lpstr>
      <vt:lpstr>Scalability</vt:lpstr>
      <vt:lpstr>PowerPoint Presentation</vt:lpstr>
      <vt:lpstr>Dissertation Contributions</vt:lpstr>
      <vt:lpstr>Research Questions</vt:lpstr>
      <vt:lpstr>PowerPoint Presentation</vt:lpstr>
      <vt:lpstr>Future Research -(Task 1, Shared Memory Implementation of Overlapping Communities)</vt:lpstr>
      <vt:lpstr>Future Research (Task 2,  Extending to GPUs (Single and Multi))</vt:lpstr>
      <vt:lpstr>Conclusions</vt:lpstr>
      <vt:lpstr>Acknowledgments &amp; Collaborators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Algorithms for Updating Large-Scale Dynamic Networks</dc:title>
  <dc:creator>Sriram Srinivasan</dc:creator>
  <cp:lastModifiedBy>Sriram Srinivasan</cp:lastModifiedBy>
  <cp:revision>10</cp:revision>
  <dcterms:created xsi:type="dcterms:W3CDTF">2020-11-24T00:25:23Z</dcterms:created>
  <dcterms:modified xsi:type="dcterms:W3CDTF">2020-11-24T05:35:32Z</dcterms:modified>
</cp:coreProperties>
</file>